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0"/>
  </p:handoutMasterIdLst>
  <p:sldIdLst>
    <p:sldId id="258" r:id="rId2"/>
    <p:sldId id="276" r:id="rId3"/>
    <p:sldId id="260" r:id="rId4"/>
    <p:sldId id="274" r:id="rId5"/>
    <p:sldId id="261" r:id="rId6"/>
    <p:sldId id="277" r:id="rId7"/>
    <p:sldId id="263" r:id="rId8"/>
    <p:sldId id="278" r:id="rId9"/>
    <p:sldId id="262" r:id="rId10"/>
    <p:sldId id="264" r:id="rId11"/>
    <p:sldId id="265" r:id="rId12"/>
    <p:sldId id="267" r:id="rId13"/>
    <p:sldId id="279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797675" cy="9926638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986" autoAdjust="0"/>
    <p:restoredTop sz="86563" autoAdjust="0"/>
  </p:normalViewPr>
  <p:slideViewPr>
    <p:cSldViewPr snapToGrid="0" snapToObjects="1">
      <p:cViewPr varScale="1">
        <p:scale>
          <a:sx n="92" d="100"/>
          <a:sy n="92" d="100"/>
        </p:scale>
        <p:origin x="102" y="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9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60D19-4152-41CC-9DD2-828528722D60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FA654-BA95-41BD-BABC-13F06C1E53A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364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A4DF-B4D4-6344-95A7-2A50FBF889AA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A4DF-B4D4-6344-95A7-2A50FBF889AA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A4DF-B4D4-6344-95A7-2A50FBF889AA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A4DF-B4D4-6344-95A7-2A50FBF889AA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A4DF-B4D4-6344-95A7-2A50FBF889AA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A4DF-B4D4-6344-95A7-2A50FBF889AA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A4DF-B4D4-6344-95A7-2A50FBF889AA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A4DF-B4D4-6344-95A7-2A50FBF889AA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A4DF-B4D4-6344-95A7-2A50FBF889AA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A4DF-B4D4-6344-95A7-2A50FBF889AA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A4DF-B4D4-6344-95A7-2A50FBF889AA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EA4DF-B4D4-6344-95A7-2A50FBF889AA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3E682-78D8-964C-A72E-BAB9CE6A56F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718280" y="463831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7053044" y="5343750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6" name="Parallelogramma 5"/>
          <p:cNvSpPr/>
          <p:nvPr/>
        </p:nvSpPr>
        <p:spPr>
          <a:xfrm>
            <a:off x="2475492" y="2520977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PIN 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886364" y="1169243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ACCENDI CELLULARE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886364" y="1950359"/>
            <a:ext cx="1356309" cy="40447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i=1; C=0</a:t>
            </a:r>
          </a:p>
          <a:p>
            <a:pPr algn="ctr"/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119183" y="4578119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i=4; C=1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0" name="Diamante 9"/>
          <p:cNvSpPr/>
          <p:nvPr/>
        </p:nvSpPr>
        <p:spPr>
          <a:xfrm>
            <a:off x="2886364" y="3379979"/>
            <a:ext cx="1325961" cy="578892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i&lt;=3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1" name="Diamante 10"/>
          <p:cNvSpPr/>
          <p:nvPr/>
        </p:nvSpPr>
        <p:spPr>
          <a:xfrm>
            <a:off x="2083296" y="3999227"/>
            <a:ext cx="2865718" cy="578892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PIN(i)</a:t>
            </a:r>
            <a:r>
              <a:rPr lang="it-IT" dirty="0" err="1" smtClean="0">
                <a:solidFill>
                  <a:srgbClr val="000000"/>
                </a:solidFill>
              </a:rPr>
              <a:t>=PIN</a:t>
            </a:r>
            <a:r>
              <a:rPr lang="it-IT" dirty="0" smtClean="0">
                <a:solidFill>
                  <a:srgbClr val="000000"/>
                </a:solidFill>
              </a:rPr>
              <a:t> corretto?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13" name="Forma 12"/>
          <p:cNvCxnSpPr>
            <a:stCxn id="11" idx="3"/>
          </p:cNvCxnSpPr>
          <p:nvPr/>
        </p:nvCxnSpPr>
        <p:spPr>
          <a:xfrm>
            <a:off x="4949014" y="4288673"/>
            <a:ext cx="261455" cy="2894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Forma 13"/>
          <p:cNvCxnSpPr>
            <a:stCxn id="11" idx="1"/>
            <a:endCxn id="9" idx="0"/>
          </p:cNvCxnSpPr>
          <p:nvPr/>
        </p:nvCxnSpPr>
        <p:spPr>
          <a:xfrm rot="10800000" flipV="1">
            <a:off x="1797338" y="4288673"/>
            <a:ext cx="285958" cy="2894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ttangolo 16"/>
          <p:cNvSpPr/>
          <p:nvPr/>
        </p:nvSpPr>
        <p:spPr>
          <a:xfrm>
            <a:off x="4395073" y="4578119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20" name="Parallelogramma 19"/>
          <p:cNvSpPr/>
          <p:nvPr/>
        </p:nvSpPr>
        <p:spPr>
          <a:xfrm>
            <a:off x="3871001" y="5201573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PIN (i)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1" name="Forma 20"/>
          <p:cNvCxnSpPr>
            <a:stCxn id="20" idx="4"/>
          </p:cNvCxnSpPr>
          <p:nvPr/>
        </p:nvCxnSpPr>
        <p:spPr>
          <a:xfrm rot="5400000">
            <a:off x="4079016" y="5399186"/>
            <a:ext cx="301980" cy="143801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Forma 23"/>
          <p:cNvCxnSpPr>
            <a:stCxn id="9" idx="2"/>
          </p:cNvCxnSpPr>
          <p:nvPr/>
        </p:nvCxnSpPr>
        <p:spPr>
          <a:xfrm rot="16200000" flipH="1">
            <a:off x="2120361" y="4878549"/>
            <a:ext cx="1067612" cy="171365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Forma 26"/>
          <p:cNvCxnSpPr>
            <a:endCxn id="10" idx="0"/>
          </p:cNvCxnSpPr>
          <p:nvPr/>
        </p:nvCxnSpPr>
        <p:spPr>
          <a:xfrm rot="5400000" flipH="1" flipV="1">
            <a:off x="2085568" y="4805408"/>
            <a:ext cx="2889206" cy="38348"/>
          </a:xfrm>
          <a:prstGeom prst="bentConnector5">
            <a:avLst>
              <a:gd name="adj1" fmla="val -6554"/>
              <a:gd name="adj2" fmla="val -7266350"/>
              <a:gd name="adj3" fmla="val 10274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/>
          <p:cNvSpPr txBox="1"/>
          <p:nvPr/>
        </p:nvSpPr>
        <p:spPr>
          <a:xfrm>
            <a:off x="4949014" y="3999227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F</a:t>
            </a:r>
            <a:endParaRPr lang="it-IT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1792569" y="3814561"/>
            <a:ext cx="28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v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3871001" y="3782295"/>
            <a:ext cx="28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v</a:t>
            </a:r>
            <a:endParaRPr lang="it-IT" dirty="0"/>
          </a:p>
        </p:txBody>
      </p:sp>
      <p:cxnSp>
        <p:nvCxnSpPr>
          <p:cNvPr id="37" name="Forma 36"/>
          <p:cNvCxnSpPr>
            <a:endCxn id="40" idx="0"/>
          </p:cNvCxnSpPr>
          <p:nvPr/>
        </p:nvCxnSpPr>
        <p:spPr>
          <a:xfrm>
            <a:off x="4081597" y="3637572"/>
            <a:ext cx="3594710" cy="22460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ttangolo 38"/>
          <p:cNvSpPr/>
          <p:nvPr/>
        </p:nvSpPr>
        <p:spPr>
          <a:xfrm>
            <a:off x="6078964" y="4441073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BLOCCA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40" name="Diamante 39"/>
          <p:cNvSpPr/>
          <p:nvPr/>
        </p:nvSpPr>
        <p:spPr>
          <a:xfrm>
            <a:off x="6891265" y="3862181"/>
            <a:ext cx="1570083" cy="578892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C=1?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41" name="Forma 40"/>
          <p:cNvCxnSpPr>
            <a:stCxn id="40" idx="3"/>
          </p:cNvCxnSpPr>
          <p:nvPr/>
        </p:nvCxnSpPr>
        <p:spPr>
          <a:xfrm>
            <a:off x="8461348" y="4151627"/>
            <a:ext cx="261456" cy="2894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ttangolo 41"/>
          <p:cNvSpPr/>
          <p:nvPr/>
        </p:nvSpPr>
        <p:spPr>
          <a:xfrm>
            <a:off x="7907408" y="4441073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ACCENDI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6602341" y="3862181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F</a:t>
            </a:r>
            <a:endParaRPr lang="it-IT" dirty="0"/>
          </a:p>
        </p:txBody>
      </p:sp>
      <p:cxnSp>
        <p:nvCxnSpPr>
          <p:cNvPr id="45" name="Forma 44"/>
          <p:cNvCxnSpPr/>
          <p:nvPr/>
        </p:nvCxnSpPr>
        <p:spPr>
          <a:xfrm rot="10800000" flipV="1">
            <a:off x="6748286" y="4183893"/>
            <a:ext cx="285958" cy="2894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CasellaDiTesto 45"/>
          <p:cNvSpPr txBox="1"/>
          <p:nvPr/>
        </p:nvSpPr>
        <p:spPr>
          <a:xfrm>
            <a:off x="8472847" y="3814561"/>
            <a:ext cx="28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v</a:t>
            </a:r>
            <a:endParaRPr lang="it-IT" dirty="0"/>
          </a:p>
        </p:txBody>
      </p:sp>
      <p:cxnSp>
        <p:nvCxnSpPr>
          <p:cNvPr id="47" name="Forma 46"/>
          <p:cNvCxnSpPr>
            <a:stCxn id="39" idx="2"/>
          </p:cNvCxnSpPr>
          <p:nvPr/>
        </p:nvCxnSpPr>
        <p:spPr>
          <a:xfrm rot="16200000" flipH="1">
            <a:off x="7197920" y="4623725"/>
            <a:ext cx="186979" cy="106858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Forma 47"/>
          <p:cNvCxnSpPr/>
          <p:nvPr/>
        </p:nvCxnSpPr>
        <p:spPr>
          <a:xfrm rot="10800000" flipV="1">
            <a:off x="7825698" y="5064527"/>
            <a:ext cx="897106" cy="18697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>
            <a:off x="5474379" y="463831"/>
            <a:ext cx="3143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ALGORITMO PER L’ACCENSIONE </a:t>
            </a:r>
          </a:p>
          <a:p>
            <a:r>
              <a:rPr lang="it-IT" dirty="0" smtClean="0"/>
              <a:t>DEL CELLULARE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638366" y="95892"/>
            <a:ext cx="1535219" cy="41639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6517647" y="5290205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6" name="Diamante 5"/>
          <p:cNvSpPr/>
          <p:nvPr/>
        </p:nvSpPr>
        <p:spPr>
          <a:xfrm>
            <a:off x="2699027" y="2554179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i&lt;5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Parallelogramma 6"/>
          <p:cNvSpPr/>
          <p:nvPr/>
        </p:nvSpPr>
        <p:spPr>
          <a:xfrm>
            <a:off x="2345688" y="3913730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708556" y="1728706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MIN=A</a:t>
            </a:r>
            <a:r>
              <a:rPr lang="it-IT" dirty="0" smtClean="0">
                <a:solidFill>
                  <a:srgbClr val="000000"/>
                </a:solidFill>
              </a:rPr>
              <a:t>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0" name="Diamante 9"/>
          <p:cNvSpPr/>
          <p:nvPr/>
        </p:nvSpPr>
        <p:spPr>
          <a:xfrm>
            <a:off x="2314877" y="4636936"/>
            <a:ext cx="2156025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A(i)&lt;MIN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900064" y="5272571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MIN=A</a:t>
            </a:r>
            <a:r>
              <a:rPr lang="it-IT" dirty="0" smtClean="0">
                <a:solidFill>
                  <a:srgbClr val="000000"/>
                </a:solidFill>
              </a:rPr>
              <a:t>(I)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12" name="Forma 11"/>
          <p:cNvCxnSpPr/>
          <p:nvPr/>
        </p:nvCxnSpPr>
        <p:spPr>
          <a:xfrm>
            <a:off x="4470902" y="4942425"/>
            <a:ext cx="107317" cy="32863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Forma 12"/>
          <p:cNvCxnSpPr/>
          <p:nvPr/>
        </p:nvCxnSpPr>
        <p:spPr>
          <a:xfrm>
            <a:off x="2220572" y="4981609"/>
            <a:ext cx="1175865" cy="1128259"/>
          </a:xfrm>
          <a:prstGeom prst="bentConnector3">
            <a:avLst>
              <a:gd name="adj1" fmla="val -33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2125617" y="4636936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4578219" y="463693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cxnSp>
        <p:nvCxnSpPr>
          <p:cNvPr id="17" name="Forma 16"/>
          <p:cNvCxnSpPr>
            <a:stCxn id="11" idx="2"/>
          </p:cNvCxnSpPr>
          <p:nvPr/>
        </p:nvCxnSpPr>
        <p:spPr>
          <a:xfrm rot="5400000">
            <a:off x="3880407" y="5412053"/>
            <a:ext cx="213841" cy="118178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Forma 22"/>
          <p:cNvCxnSpPr/>
          <p:nvPr/>
        </p:nvCxnSpPr>
        <p:spPr>
          <a:xfrm rot="5400000" flipH="1" flipV="1">
            <a:off x="1451694" y="4252339"/>
            <a:ext cx="3904958" cy="15477"/>
          </a:xfrm>
          <a:prstGeom prst="bentConnector5">
            <a:avLst>
              <a:gd name="adj1" fmla="val -5854"/>
              <a:gd name="adj2" fmla="val -9523312"/>
              <a:gd name="adj3" fmla="val 9945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3046068" y="307024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4124797" y="245308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cxnSp>
        <p:nvCxnSpPr>
          <p:cNvPr id="36" name="Forma 12"/>
          <p:cNvCxnSpPr>
            <a:stCxn id="6" idx="3"/>
            <a:endCxn id="41" idx="0"/>
          </p:cNvCxnSpPr>
          <p:nvPr/>
        </p:nvCxnSpPr>
        <p:spPr>
          <a:xfrm>
            <a:off x="4124797" y="2884326"/>
            <a:ext cx="3247214" cy="126559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ella 39"/>
          <p:cNvGraphicFramePr>
            <a:graphicFrameLocks noGrp="1"/>
          </p:cNvGraphicFramePr>
          <p:nvPr/>
        </p:nvGraphicFramePr>
        <p:xfrm>
          <a:off x="6556020" y="473223"/>
          <a:ext cx="2079282" cy="261066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93094"/>
                <a:gridCol w="693094"/>
                <a:gridCol w="693094"/>
              </a:tblGrid>
              <a:tr h="669947">
                <a:tc>
                  <a:txBody>
                    <a:bodyPr/>
                    <a:lstStyle/>
                    <a:p>
                      <a:r>
                        <a:rPr lang="it-IT" dirty="0" smtClean="0"/>
                        <a:t>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A(i)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MIN</a:t>
                      </a:r>
                      <a:endParaRPr lang="it-IT" dirty="0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-5</a:t>
                      </a:r>
                      <a:endParaRPr lang="it-IT" dirty="0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Parallelogramma 40"/>
          <p:cNvSpPr/>
          <p:nvPr/>
        </p:nvSpPr>
        <p:spPr>
          <a:xfrm>
            <a:off x="6293998" y="4149916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MIN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5" name="Connettore 2 24"/>
          <p:cNvCxnSpPr>
            <a:stCxn id="41" idx="4"/>
            <a:endCxn id="5" idx="0"/>
          </p:cNvCxnSpPr>
          <p:nvPr/>
        </p:nvCxnSpPr>
        <p:spPr>
          <a:xfrm rot="5400000">
            <a:off x="7184682" y="5102876"/>
            <a:ext cx="37465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-48594" y="338689"/>
            <a:ext cx="2811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5 numeri trovare il MIN</a:t>
            </a:r>
            <a:endParaRPr lang="it-IT" dirty="0"/>
          </a:p>
        </p:txBody>
      </p:sp>
      <p:sp>
        <p:nvSpPr>
          <p:cNvPr id="24" name="Rettangolo 23"/>
          <p:cNvSpPr/>
          <p:nvPr/>
        </p:nvSpPr>
        <p:spPr>
          <a:xfrm>
            <a:off x="2745546" y="708021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31" name="Connettore 2 30"/>
          <p:cNvCxnSpPr/>
          <p:nvPr/>
        </p:nvCxnSpPr>
        <p:spPr>
          <a:xfrm rot="5400000">
            <a:off x="3271616" y="6234686"/>
            <a:ext cx="265116" cy="154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stCxn id="4" idx="4"/>
            <a:endCxn id="24" idx="0"/>
          </p:cNvCxnSpPr>
          <p:nvPr/>
        </p:nvCxnSpPr>
        <p:spPr>
          <a:xfrm>
            <a:off x="3405976" y="512284"/>
            <a:ext cx="17725" cy="1957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/>
          <p:cNvCxnSpPr>
            <a:endCxn id="6" idx="0"/>
          </p:cNvCxnSpPr>
          <p:nvPr/>
        </p:nvCxnSpPr>
        <p:spPr>
          <a:xfrm>
            <a:off x="3405976" y="2108200"/>
            <a:ext cx="5936" cy="4459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>
            <a:stCxn id="6" idx="2"/>
          </p:cNvCxnSpPr>
          <p:nvPr/>
        </p:nvCxnSpPr>
        <p:spPr>
          <a:xfrm>
            <a:off x="3411912" y="3214472"/>
            <a:ext cx="11790" cy="2251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2 61"/>
          <p:cNvCxnSpPr>
            <a:stCxn id="7" idx="4"/>
            <a:endCxn id="10" idx="0"/>
          </p:cNvCxnSpPr>
          <p:nvPr/>
        </p:nvCxnSpPr>
        <p:spPr>
          <a:xfrm rot="5400000">
            <a:off x="3315310" y="4528544"/>
            <a:ext cx="185973" cy="308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Parallelogramma 43"/>
          <p:cNvSpPr/>
          <p:nvPr/>
        </p:nvSpPr>
        <p:spPr>
          <a:xfrm>
            <a:off x="2308698" y="1157605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45" name="Rettangolo 44"/>
          <p:cNvSpPr/>
          <p:nvPr/>
        </p:nvSpPr>
        <p:spPr>
          <a:xfrm>
            <a:off x="2817276" y="3439577"/>
            <a:ext cx="1356309" cy="47415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asellaDiTesto 27"/>
          <p:cNvSpPr txBox="1"/>
          <p:nvPr/>
        </p:nvSpPr>
        <p:spPr>
          <a:xfrm>
            <a:off x="-48594" y="338689"/>
            <a:ext cx="2843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N numeri trovare il MIN</a:t>
            </a:r>
            <a:endParaRPr lang="it-IT" dirty="0"/>
          </a:p>
        </p:txBody>
      </p:sp>
      <p:sp>
        <p:nvSpPr>
          <p:cNvPr id="33" name="Ovale 32"/>
          <p:cNvSpPr/>
          <p:nvPr/>
        </p:nvSpPr>
        <p:spPr>
          <a:xfrm>
            <a:off x="2638366" y="95892"/>
            <a:ext cx="1535219" cy="41639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37" name="Ovale 36"/>
          <p:cNvSpPr/>
          <p:nvPr/>
        </p:nvSpPr>
        <p:spPr>
          <a:xfrm>
            <a:off x="6517647" y="5277377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39" name="Diamante 5"/>
          <p:cNvSpPr/>
          <p:nvPr/>
        </p:nvSpPr>
        <p:spPr>
          <a:xfrm>
            <a:off x="2699027" y="2554179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42" name="Parallelogramma 41"/>
          <p:cNvSpPr/>
          <p:nvPr/>
        </p:nvSpPr>
        <p:spPr>
          <a:xfrm>
            <a:off x="2345688" y="3913730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44" name="Rettangolo 43"/>
          <p:cNvSpPr/>
          <p:nvPr/>
        </p:nvSpPr>
        <p:spPr>
          <a:xfrm>
            <a:off x="2708556" y="1728706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MIN=A</a:t>
            </a:r>
            <a:r>
              <a:rPr lang="it-IT" dirty="0" smtClean="0">
                <a:solidFill>
                  <a:srgbClr val="000000"/>
                </a:solidFill>
              </a:rPr>
              <a:t>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45" name="Diamante 9"/>
          <p:cNvSpPr/>
          <p:nvPr/>
        </p:nvSpPr>
        <p:spPr>
          <a:xfrm>
            <a:off x="2314877" y="4636936"/>
            <a:ext cx="2156025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A(i)&lt;MIN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3900064" y="5272571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MIN=A</a:t>
            </a:r>
            <a:r>
              <a:rPr lang="it-IT" dirty="0" smtClean="0">
                <a:solidFill>
                  <a:srgbClr val="000000"/>
                </a:solidFill>
              </a:rPr>
              <a:t>(I)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47" name="Forma 46"/>
          <p:cNvCxnSpPr/>
          <p:nvPr/>
        </p:nvCxnSpPr>
        <p:spPr>
          <a:xfrm>
            <a:off x="4470902" y="4942425"/>
            <a:ext cx="107317" cy="32863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Forma 12"/>
          <p:cNvCxnSpPr/>
          <p:nvPr/>
        </p:nvCxnSpPr>
        <p:spPr>
          <a:xfrm>
            <a:off x="2220572" y="4981609"/>
            <a:ext cx="1175865" cy="1128259"/>
          </a:xfrm>
          <a:prstGeom prst="bentConnector3">
            <a:avLst>
              <a:gd name="adj1" fmla="val -33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CasellaDiTesto 48"/>
          <p:cNvSpPr txBox="1"/>
          <p:nvPr/>
        </p:nvSpPr>
        <p:spPr>
          <a:xfrm>
            <a:off x="2125617" y="4636936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4578219" y="463693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cxnSp>
        <p:nvCxnSpPr>
          <p:cNvPr id="51" name="Forma 50"/>
          <p:cNvCxnSpPr>
            <a:stCxn id="46" idx="2"/>
          </p:cNvCxnSpPr>
          <p:nvPr/>
        </p:nvCxnSpPr>
        <p:spPr>
          <a:xfrm rot="5400000">
            <a:off x="3880407" y="5412053"/>
            <a:ext cx="213841" cy="118178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Forma 51"/>
          <p:cNvCxnSpPr/>
          <p:nvPr/>
        </p:nvCxnSpPr>
        <p:spPr>
          <a:xfrm rot="5400000" flipH="1" flipV="1">
            <a:off x="1451694" y="4252339"/>
            <a:ext cx="3904958" cy="15477"/>
          </a:xfrm>
          <a:prstGeom prst="bentConnector5">
            <a:avLst>
              <a:gd name="adj1" fmla="val -5854"/>
              <a:gd name="adj2" fmla="val -9523312"/>
              <a:gd name="adj3" fmla="val 9945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CasellaDiTesto 52"/>
          <p:cNvSpPr txBox="1"/>
          <p:nvPr/>
        </p:nvSpPr>
        <p:spPr>
          <a:xfrm>
            <a:off x="3046068" y="307024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54" name="CasellaDiTesto 53"/>
          <p:cNvSpPr txBox="1"/>
          <p:nvPr/>
        </p:nvSpPr>
        <p:spPr>
          <a:xfrm>
            <a:off x="4124797" y="245308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cxnSp>
        <p:nvCxnSpPr>
          <p:cNvPr id="56" name="Forma 12"/>
          <p:cNvCxnSpPr>
            <a:stCxn id="39" idx="3"/>
            <a:endCxn id="59" idx="0"/>
          </p:cNvCxnSpPr>
          <p:nvPr/>
        </p:nvCxnSpPr>
        <p:spPr>
          <a:xfrm>
            <a:off x="4124797" y="2884326"/>
            <a:ext cx="3247214" cy="126559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Tabella 56"/>
          <p:cNvGraphicFramePr>
            <a:graphicFrameLocks noGrp="1"/>
          </p:cNvGraphicFramePr>
          <p:nvPr/>
        </p:nvGraphicFramePr>
        <p:xfrm>
          <a:off x="6556020" y="473223"/>
          <a:ext cx="2079282" cy="183437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93094"/>
                <a:gridCol w="693094"/>
                <a:gridCol w="693094"/>
              </a:tblGrid>
              <a:tr h="669947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9" name="Parallelogramma 58"/>
          <p:cNvSpPr/>
          <p:nvPr/>
        </p:nvSpPr>
        <p:spPr>
          <a:xfrm>
            <a:off x="6293998" y="4149916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MIN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60" name="Connettore 2 59"/>
          <p:cNvCxnSpPr>
            <a:stCxn id="59" idx="4"/>
            <a:endCxn id="37" idx="0"/>
          </p:cNvCxnSpPr>
          <p:nvPr/>
        </p:nvCxnSpPr>
        <p:spPr>
          <a:xfrm rot="5400000">
            <a:off x="7191096" y="5096462"/>
            <a:ext cx="36183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ttangolo 60"/>
          <p:cNvSpPr/>
          <p:nvPr/>
        </p:nvSpPr>
        <p:spPr>
          <a:xfrm>
            <a:off x="2745546" y="708021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63" name="Connettore 2 62"/>
          <p:cNvCxnSpPr/>
          <p:nvPr/>
        </p:nvCxnSpPr>
        <p:spPr>
          <a:xfrm rot="5400000">
            <a:off x="3271616" y="6234686"/>
            <a:ext cx="265116" cy="154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2 63"/>
          <p:cNvCxnSpPr>
            <a:stCxn id="33" idx="4"/>
            <a:endCxn id="61" idx="0"/>
          </p:cNvCxnSpPr>
          <p:nvPr/>
        </p:nvCxnSpPr>
        <p:spPr>
          <a:xfrm>
            <a:off x="3405976" y="512284"/>
            <a:ext cx="17725" cy="1957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2 64"/>
          <p:cNvCxnSpPr>
            <a:endCxn id="39" idx="0"/>
          </p:cNvCxnSpPr>
          <p:nvPr/>
        </p:nvCxnSpPr>
        <p:spPr>
          <a:xfrm>
            <a:off x="3405976" y="2108200"/>
            <a:ext cx="5936" cy="4459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2 65"/>
          <p:cNvCxnSpPr>
            <a:stCxn id="39" idx="2"/>
          </p:cNvCxnSpPr>
          <p:nvPr/>
        </p:nvCxnSpPr>
        <p:spPr>
          <a:xfrm>
            <a:off x="3411912" y="3214472"/>
            <a:ext cx="11790" cy="2251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2 66"/>
          <p:cNvCxnSpPr>
            <a:stCxn id="42" idx="4"/>
            <a:endCxn id="45" idx="0"/>
          </p:cNvCxnSpPr>
          <p:nvPr/>
        </p:nvCxnSpPr>
        <p:spPr>
          <a:xfrm rot="5400000">
            <a:off x="3315310" y="4528544"/>
            <a:ext cx="185973" cy="308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Parallelogramma 67"/>
          <p:cNvSpPr/>
          <p:nvPr/>
        </p:nvSpPr>
        <p:spPr>
          <a:xfrm>
            <a:off x="2308698" y="1157605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A(i); LEGGI 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69" name="Rettangolo 68"/>
          <p:cNvSpPr/>
          <p:nvPr/>
        </p:nvSpPr>
        <p:spPr>
          <a:xfrm>
            <a:off x="2817276" y="3439577"/>
            <a:ext cx="1356309" cy="47415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749336" y="56831"/>
            <a:ext cx="1535219" cy="41639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6517647" y="5277377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6" name="Diamante 5"/>
          <p:cNvSpPr/>
          <p:nvPr/>
        </p:nvSpPr>
        <p:spPr>
          <a:xfrm>
            <a:off x="2699027" y="2554179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</a:t>
            </a:r>
            <a:r>
              <a:rPr lang="it-IT" dirty="0" err="1" smtClean="0">
                <a:solidFill>
                  <a:srgbClr val="000000"/>
                </a:solidFill>
              </a:rPr>
              <a:t>=N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Parallelogramma 6"/>
          <p:cNvSpPr/>
          <p:nvPr/>
        </p:nvSpPr>
        <p:spPr>
          <a:xfrm>
            <a:off x="2345688" y="3439578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842468" y="634047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S=0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9" name="Parallelogramma 8"/>
          <p:cNvSpPr/>
          <p:nvPr/>
        </p:nvSpPr>
        <p:spPr>
          <a:xfrm>
            <a:off x="2561134" y="1689043"/>
            <a:ext cx="1686431" cy="419241"/>
          </a:xfrm>
          <a:prstGeom prst="parallelogram">
            <a:avLst>
              <a:gd name="adj" fmla="val 54410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</a:t>
            </a:r>
            <a:r>
              <a:rPr lang="it-IT" dirty="0" err="1" smtClean="0">
                <a:solidFill>
                  <a:srgbClr val="000000"/>
                </a:solidFill>
              </a:rPr>
              <a:t>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714736" y="4292093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S=S+A(i)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699027" y="5278171"/>
            <a:ext cx="1356309" cy="31172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3" name="Forma 22"/>
          <p:cNvCxnSpPr>
            <a:stCxn id="15" idx="2"/>
            <a:endCxn id="6" idx="0"/>
          </p:cNvCxnSpPr>
          <p:nvPr/>
        </p:nvCxnSpPr>
        <p:spPr>
          <a:xfrm rot="5400000" flipH="1" flipV="1">
            <a:off x="1876687" y="4054674"/>
            <a:ext cx="3035719" cy="34730"/>
          </a:xfrm>
          <a:prstGeom prst="bentConnector5">
            <a:avLst>
              <a:gd name="adj1" fmla="val -7530"/>
              <a:gd name="adj2" fmla="val -3721420"/>
              <a:gd name="adj3" fmla="val 10753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3046068" y="307024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4053413" y="2268414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cxnSp>
        <p:nvCxnSpPr>
          <p:cNvPr id="36" name="Forma 12"/>
          <p:cNvCxnSpPr>
            <a:stCxn id="6" idx="3"/>
            <a:endCxn id="41" idx="0"/>
          </p:cNvCxnSpPr>
          <p:nvPr/>
        </p:nvCxnSpPr>
        <p:spPr>
          <a:xfrm>
            <a:off x="4124797" y="2884326"/>
            <a:ext cx="3247214" cy="126559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ella 39"/>
          <p:cNvGraphicFramePr>
            <a:graphicFrameLocks noGrp="1"/>
          </p:cNvGraphicFramePr>
          <p:nvPr/>
        </p:nvGraphicFramePr>
        <p:xfrm>
          <a:off x="6556020" y="473223"/>
          <a:ext cx="2079282" cy="183437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93094"/>
                <a:gridCol w="693094"/>
                <a:gridCol w="693094"/>
              </a:tblGrid>
              <a:tr h="669947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Parallelogramma 40"/>
          <p:cNvSpPr/>
          <p:nvPr/>
        </p:nvSpPr>
        <p:spPr>
          <a:xfrm>
            <a:off x="6293998" y="4149916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</a:t>
            </a:r>
            <a:r>
              <a:rPr lang="it-IT" dirty="0" err="1" smtClean="0">
                <a:solidFill>
                  <a:srgbClr val="000000"/>
                </a:solidFill>
              </a:rPr>
              <a:t>S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5" name="Connettore 2 24"/>
          <p:cNvCxnSpPr>
            <a:stCxn id="41" idx="4"/>
            <a:endCxn id="5" idx="0"/>
          </p:cNvCxnSpPr>
          <p:nvPr/>
        </p:nvCxnSpPr>
        <p:spPr>
          <a:xfrm rot="5400000">
            <a:off x="7191096" y="5096462"/>
            <a:ext cx="36183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-48594" y="338689"/>
            <a:ext cx="2186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</a:t>
            </a:r>
            <a:r>
              <a:rPr lang="it-IT" dirty="0" err="1" smtClean="0"/>
              <a:t>N</a:t>
            </a:r>
            <a:r>
              <a:rPr lang="it-IT" dirty="0" smtClean="0"/>
              <a:t> numeri calcola</a:t>
            </a:r>
          </a:p>
          <a:p>
            <a:r>
              <a:rPr lang="it-IT" dirty="0" smtClean="0"/>
              <a:t> la SOMMA</a:t>
            </a:r>
            <a:endParaRPr lang="it-IT" dirty="0"/>
          </a:p>
        </p:txBody>
      </p:sp>
      <p:sp>
        <p:nvSpPr>
          <p:cNvPr id="24" name="Rettangolo 23"/>
          <p:cNvSpPr/>
          <p:nvPr/>
        </p:nvSpPr>
        <p:spPr>
          <a:xfrm>
            <a:off x="2842468" y="1151865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31" name="Connettore 2 30"/>
          <p:cNvCxnSpPr>
            <a:stCxn id="11" idx="2"/>
            <a:endCxn id="15" idx="0"/>
          </p:cNvCxnSpPr>
          <p:nvPr/>
        </p:nvCxnSpPr>
        <p:spPr>
          <a:xfrm rot="5400000">
            <a:off x="3203725" y="5089005"/>
            <a:ext cx="362624" cy="157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stCxn id="4" idx="4"/>
            <a:endCxn id="8" idx="0"/>
          </p:cNvCxnSpPr>
          <p:nvPr/>
        </p:nvCxnSpPr>
        <p:spPr>
          <a:xfrm rot="16200000" flipH="1">
            <a:off x="3438372" y="551796"/>
            <a:ext cx="160824" cy="36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8" idx="2"/>
            <a:endCxn id="24" idx="0"/>
          </p:cNvCxnSpPr>
          <p:nvPr/>
        </p:nvCxnSpPr>
        <p:spPr>
          <a:xfrm rot="5400000">
            <a:off x="3444015" y="1075256"/>
            <a:ext cx="15321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>
            <a:stCxn id="24" idx="2"/>
            <a:endCxn id="9" idx="1"/>
          </p:cNvCxnSpPr>
          <p:nvPr/>
        </p:nvCxnSpPr>
        <p:spPr>
          <a:xfrm rot="5400000">
            <a:off x="3433226" y="1601645"/>
            <a:ext cx="172577" cy="22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/>
          <p:cNvCxnSpPr>
            <a:stCxn id="9" idx="4"/>
            <a:endCxn id="6" idx="0"/>
          </p:cNvCxnSpPr>
          <p:nvPr/>
        </p:nvCxnSpPr>
        <p:spPr>
          <a:xfrm rot="16200000" flipH="1">
            <a:off x="3185184" y="2327450"/>
            <a:ext cx="445895" cy="7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>
            <a:stCxn id="6" idx="2"/>
            <a:endCxn id="7" idx="0"/>
          </p:cNvCxnSpPr>
          <p:nvPr/>
        </p:nvCxnSpPr>
        <p:spPr>
          <a:xfrm rot="16200000" flipH="1">
            <a:off x="3305253" y="3321130"/>
            <a:ext cx="225106" cy="117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>
            <a:endCxn id="11" idx="0"/>
          </p:cNvCxnSpPr>
          <p:nvPr/>
        </p:nvCxnSpPr>
        <p:spPr>
          <a:xfrm rot="16200000" flipH="1">
            <a:off x="3234363" y="4133565"/>
            <a:ext cx="315284" cy="17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82242" y="908095"/>
            <a:ext cx="2078327" cy="6186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DA </a:t>
            </a:r>
            <a:r>
              <a:rPr lang="it-IT" dirty="0" err="1" smtClean="0"/>
              <a:t>1</a:t>
            </a:r>
            <a:r>
              <a:rPr lang="it-IT" dirty="0" smtClean="0"/>
              <a:t> A 10 LEGGO I NUMERI E CALCOLA LA SOMMA PARZIALE</a:t>
            </a:r>
          </a:p>
          <a:p>
            <a:r>
              <a:rPr lang="it-IT" dirty="0" smtClean="0"/>
              <a:t>DIVIDO LA SOMMA PER 10</a:t>
            </a:r>
          </a:p>
          <a:p>
            <a:r>
              <a:rPr lang="it-IT" dirty="0" smtClean="0"/>
              <a:t>*******</a:t>
            </a:r>
          </a:p>
          <a:p>
            <a:r>
              <a:rPr lang="it-IT" dirty="0" smtClean="0"/>
              <a:t>Leggo primo numero</a:t>
            </a:r>
          </a:p>
          <a:p>
            <a:r>
              <a:rPr lang="it-IT" dirty="0" smtClean="0"/>
              <a:t>Leggo il secondo numero e lo sommo</a:t>
            </a:r>
          </a:p>
          <a:p>
            <a:r>
              <a:rPr lang="it-IT" dirty="0" smtClean="0"/>
              <a:t>Leggo il terzo numero e lo somma alla somma precedente</a:t>
            </a:r>
          </a:p>
          <a:p>
            <a:r>
              <a:rPr lang="it-IT" dirty="0" err="1" smtClean="0"/>
              <a:t>……</a:t>
            </a:r>
            <a:endParaRPr lang="it-IT" dirty="0" smtClean="0"/>
          </a:p>
          <a:p>
            <a:r>
              <a:rPr lang="it-IT" dirty="0" smtClean="0"/>
              <a:t>Fino al decimo numero</a:t>
            </a:r>
          </a:p>
          <a:p>
            <a:r>
              <a:rPr lang="it-IT" dirty="0" smtClean="0"/>
              <a:t>Ora </a:t>
            </a:r>
          </a:p>
          <a:p>
            <a:r>
              <a:rPr lang="it-IT" dirty="0" smtClean="0"/>
              <a:t>Dividi la somma finale per 10</a:t>
            </a:r>
          </a:p>
          <a:p>
            <a:r>
              <a:rPr lang="it-IT" dirty="0" smtClean="0"/>
              <a:t>Stampa il risultato</a:t>
            </a:r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3694807" y="141104"/>
            <a:ext cx="1449697" cy="3591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START</a:t>
            </a:r>
            <a:endParaRPr lang="it-IT" dirty="0"/>
          </a:p>
        </p:txBody>
      </p:sp>
      <p:sp>
        <p:nvSpPr>
          <p:cNvPr id="7" name="Ovale 6"/>
          <p:cNvSpPr/>
          <p:nvPr/>
        </p:nvSpPr>
        <p:spPr>
          <a:xfrm>
            <a:off x="6055375" y="3489130"/>
            <a:ext cx="1241223" cy="29503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STOP</a:t>
            </a:r>
            <a:endParaRPr lang="it-IT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6108166" y="3976582"/>
          <a:ext cx="263986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9966"/>
                <a:gridCol w="659966"/>
                <a:gridCol w="659966"/>
                <a:gridCol w="659966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A(i)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M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6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3540855" y="538763"/>
            <a:ext cx="1744768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i=1; S=0; M=0</a:t>
            </a:r>
            <a:endParaRPr lang="it-IT" b="1" dirty="0"/>
          </a:p>
        </p:txBody>
      </p:sp>
      <p:sp>
        <p:nvSpPr>
          <p:cNvPr id="18" name="Diamante 17"/>
          <p:cNvSpPr/>
          <p:nvPr/>
        </p:nvSpPr>
        <p:spPr>
          <a:xfrm>
            <a:off x="3861584" y="1149843"/>
            <a:ext cx="1077653" cy="923593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</a:t>
            </a:r>
            <a:r>
              <a:rPr lang="it-IT" dirty="0" smtClean="0"/>
              <a:t>&lt;=10</a:t>
            </a:r>
            <a:endParaRPr lang="it-IT" dirty="0"/>
          </a:p>
        </p:txBody>
      </p:sp>
      <p:sp>
        <p:nvSpPr>
          <p:cNvPr id="19" name="Parallelogramma 18"/>
          <p:cNvSpPr/>
          <p:nvPr/>
        </p:nvSpPr>
        <p:spPr>
          <a:xfrm>
            <a:off x="3746123" y="2270502"/>
            <a:ext cx="1424039" cy="551590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Leggi A(i)</a:t>
            </a:r>
            <a:endParaRPr lang="it-IT" dirty="0"/>
          </a:p>
        </p:txBody>
      </p:sp>
      <p:sp>
        <p:nvSpPr>
          <p:cNvPr id="20" name="Rettangolo 19"/>
          <p:cNvSpPr/>
          <p:nvPr/>
        </p:nvSpPr>
        <p:spPr>
          <a:xfrm>
            <a:off x="3694807" y="2976024"/>
            <a:ext cx="1590816" cy="5644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S=S+A(i)</a:t>
            </a:r>
            <a:endParaRPr lang="it-IT" dirty="0"/>
          </a:p>
        </p:txBody>
      </p:sp>
      <p:sp>
        <p:nvSpPr>
          <p:cNvPr id="21" name="Rettangolo 20"/>
          <p:cNvSpPr/>
          <p:nvPr/>
        </p:nvSpPr>
        <p:spPr>
          <a:xfrm>
            <a:off x="3694807" y="3732856"/>
            <a:ext cx="1590816" cy="5515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i=i+1</a:t>
            </a:r>
            <a:endParaRPr lang="it-IT" dirty="0"/>
          </a:p>
        </p:txBody>
      </p:sp>
      <p:cxnSp>
        <p:nvCxnSpPr>
          <p:cNvPr id="23" name="Forma 22"/>
          <p:cNvCxnSpPr>
            <a:stCxn id="21" idx="2"/>
            <a:endCxn id="18" idx="0"/>
          </p:cNvCxnSpPr>
          <p:nvPr/>
        </p:nvCxnSpPr>
        <p:spPr>
          <a:xfrm rot="5400000" flipH="1">
            <a:off x="2878011" y="2672243"/>
            <a:ext cx="3134603" cy="89804"/>
          </a:xfrm>
          <a:prstGeom prst="bentConnector5">
            <a:avLst>
              <a:gd name="adj1" fmla="val -7293"/>
              <a:gd name="adj2" fmla="val 1140270"/>
              <a:gd name="adj3" fmla="val 104019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3989876" y="1821530"/>
            <a:ext cx="443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cxnSp>
        <p:nvCxnSpPr>
          <p:cNvPr id="28" name="Connettore 2 27"/>
          <p:cNvCxnSpPr>
            <a:stCxn id="18" idx="2"/>
            <a:endCxn id="19" idx="0"/>
          </p:cNvCxnSpPr>
          <p:nvPr/>
        </p:nvCxnSpPr>
        <p:spPr>
          <a:xfrm rot="16200000" flipH="1">
            <a:off x="4330744" y="2143103"/>
            <a:ext cx="197066" cy="577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>
            <a:endCxn id="32" idx="0"/>
          </p:cNvCxnSpPr>
          <p:nvPr/>
        </p:nvCxnSpPr>
        <p:spPr>
          <a:xfrm>
            <a:off x="4952066" y="1598812"/>
            <a:ext cx="1571574" cy="692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/>
          <p:cNvSpPr txBox="1"/>
          <p:nvPr/>
        </p:nvSpPr>
        <p:spPr>
          <a:xfrm>
            <a:off x="5140259" y="1298694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F</a:t>
            </a:r>
            <a:endParaRPr lang="it-IT" dirty="0"/>
          </a:p>
        </p:txBody>
      </p:sp>
      <p:sp>
        <p:nvSpPr>
          <p:cNvPr id="32" name="Rettangolo 31"/>
          <p:cNvSpPr/>
          <p:nvPr/>
        </p:nvSpPr>
        <p:spPr>
          <a:xfrm>
            <a:off x="5529378" y="1668026"/>
            <a:ext cx="1988523" cy="6024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M=S/</a:t>
            </a:r>
            <a:r>
              <a:rPr lang="it-IT" dirty="0" smtClean="0"/>
              <a:t>10</a:t>
            </a:r>
            <a:endParaRPr lang="it-IT" dirty="0"/>
          </a:p>
        </p:txBody>
      </p:sp>
      <p:sp>
        <p:nvSpPr>
          <p:cNvPr id="33" name="Parallelogramma 32"/>
          <p:cNvSpPr/>
          <p:nvPr/>
        </p:nvSpPr>
        <p:spPr>
          <a:xfrm>
            <a:off x="5798792" y="2462922"/>
            <a:ext cx="1629306" cy="885108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Stampa </a:t>
            </a:r>
            <a:r>
              <a:rPr lang="it-IT" dirty="0" err="1" smtClean="0"/>
              <a:t>M</a:t>
            </a:r>
            <a:endParaRPr lang="it-IT" dirty="0"/>
          </a:p>
        </p:txBody>
      </p:sp>
      <p:cxnSp>
        <p:nvCxnSpPr>
          <p:cNvPr id="36" name="Connettore 2 35"/>
          <p:cNvCxnSpPr>
            <a:stCxn id="32" idx="2"/>
            <a:endCxn id="33" idx="0"/>
          </p:cNvCxnSpPr>
          <p:nvPr/>
        </p:nvCxnSpPr>
        <p:spPr>
          <a:xfrm rot="16200000" flipH="1">
            <a:off x="6472332" y="2321809"/>
            <a:ext cx="192420" cy="898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 rot="16200000" flipH="1">
            <a:off x="6534925" y="3444228"/>
            <a:ext cx="192420" cy="898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20" idx="2"/>
          </p:cNvCxnSpPr>
          <p:nvPr/>
        </p:nvCxnSpPr>
        <p:spPr>
          <a:xfrm rot="5400000">
            <a:off x="4340146" y="3634099"/>
            <a:ext cx="243727" cy="564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 rot="16200000" flipH="1">
            <a:off x="4438908" y="2873400"/>
            <a:ext cx="192420" cy="898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/>
          <p:cNvSpPr txBox="1"/>
          <p:nvPr/>
        </p:nvSpPr>
        <p:spPr>
          <a:xfrm>
            <a:off x="5483601" y="260988"/>
            <a:ext cx="3625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10 NUMERI CALCOLA LA MEDIA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9942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650696" y="131598"/>
            <a:ext cx="1535219" cy="41639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6517647" y="5277377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6" name="Diamante 5"/>
          <p:cNvSpPr/>
          <p:nvPr/>
        </p:nvSpPr>
        <p:spPr>
          <a:xfrm>
            <a:off x="2699027" y="2554179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</a:t>
            </a:r>
            <a:r>
              <a:rPr lang="it-IT" dirty="0" err="1" smtClean="0">
                <a:solidFill>
                  <a:srgbClr val="000000"/>
                </a:solidFill>
              </a:rPr>
              <a:t>=N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Parallelogramma 6"/>
          <p:cNvSpPr/>
          <p:nvPr/>
        </p:nvSpPr>
        <p:spPr>
          <a:xfrm>
            <a:off x="2345688" y="3439578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743828" y="708814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MEDIA=0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714736" y="4292093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S=S+A(i)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699027" y="5278171"/>
            <a:ext cx="1356309" cy="31172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3" name="Forma 22"/>
          <p:cNvCxnSpPr>
            <a:stCxn id="15" idx="2"/>
            <a:endCxn id="6" idx="0"/>
          </p:cNvCxnSpPr>
          <p:nvPr/>
        </p:nvCxnSpPr>
        <p:spPr>
          <a:xfrm rot="5400000" flipH="1" flipV="1">
            <a:off x="1876687" y="4054674"/>
            <a:ext cx="3035719" cy="34730"/>
          </a:xfrm>
          <a:prstGeom prst="bentConnector5">
            <a:avLst>
              <a:gd name="adj1" fmla="val -7530"/>
              <a:gd name="adj2" fmla="val -3721420"/>
              <a:gd name="adj3" fmla="val 10753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3046068" y="307024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4053413" y="2268414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cxnSp>
        <p:nvCxnSpPr>
          <p:cNvPr id="36" name="Forma 12"/>
          <p:cNvCxnSpPr>
            <a:stCxn id="6" idx="3"/>
            <a:endCxn id="26" idx="0"/>
          </p:cNvCxnSpPr>
          <p:nvPr/>
        </p:nvCxnSpPr>
        <p:spPr>
          <a:xfrm>
            <a:off x="4124797" y="2884326"/>
            <a:ext cx="3248008" cy="3301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ella 39"/>
          <p:cNvGraphicFramePr>
            <a:graphicFrameLocks noGrp="1"/>
          </p:cNvGraphicFramePr>
          <p:nvPr/>
        </p:nvGraphicFramePr>
        <p:xfrm>
          <a:off x="6556020" y="473223"/>
          <a:ext cx="2079282" cy="183437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93094"/>
                <a:gridCol w="693094"/>
                <a:gridCol w="693094"/>
              </a:tblGrid>
              <a:tr h="669947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Parallelogramma 40"/>
          <p:cNvSpPr/>
          <p:nvPr/>
        </p:nvSpPr>
        <p:spPr>
          <a:xfrm>
            <a:off x="6293998" y="4149916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MEDIA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5" name="Connettore 2 24"/>
          <p:cNvCxnSpPr>
            <a:stCxn id="41" idx="4"/>
            <a:endCxn id="5" idx="0"/>
          </p:cNvCxnSpPr>
          <p:nvPr/>
        </p:nvCxnSpPr>
        <p:spPr>
          <a:xfrm rot="5400000">
            <a:off x="7191096" y="5096462"/>
            <a:ext cx="36183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-48594" y="338689"/>
            <a:ext cx="2186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</a:t>
            </a:r>
            <a:r>
              <a:rPr lang="it-IT" dirty="0" err="1" smtClean="0"/>
              <a:t>N</a:t>
            </a:r>
            <a:r>
              <a:rPr lang="it-IT" dirty="0" smtClean="0"/>
              <a:t> numeri calcola</a:t>
            </a:r>
          </a:p>
          <a:p>
            <a:r>
              <a:rPr lang="it-IT" dirty="0" smtClean="0"/>
              <a:t> la MEDIA</a:t>
            </a:r>
            <a:endParaRPr lang="it-IT" dirty="0"/>
          </a:p>
        </p:txBody>
      </p:sp>
      <p:sp>
        <p:nvSpPr>
          <p:cNvPr id="24" name="Rettangolo 23"/>
          <p:cNvSpPr/>
          <p:nvPr/>
        </p:nvSpPr>
        <p:spPr>
          <a:xfrm>
            <a:off x="2743828" y="1226632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31" name="Connettore 2 30"/>
          <p:cNvCxnSpPr>
            <a:stCxn id="11" idx="2"/>
            <a:endCxn id="15" idx="0"/>
          </p:cNvCxnSpPr>
          <p:nvPr/>
        </p:nvCxnSpPr>
        <p:spPr>
          <a:xfrm rot="5400000">
            <a:off x="3203725" y="5089005"/>
            <a:ext cx="362624" cy="157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stCxn id="4" idx="4"/>
            <a:endCxn id="8" idx="0"/>
          </p:cNvCxnSpPr>
          <p:nvPr/>
        </p:nvCxnSpPr>
        <p:spPr>
          <a:xfrm rot="16200000" flipH="1">
            <a:off x="3339732" y="626563"/>
            <a:ext cx="160824" cy="36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8" idx="2"/>
            <a:endCxn id="24" idx="0"/>
          </p:cNvCxnSpPr>
          <p:nvPr/>
        </p:nvCxnSpPr>
        <p:spPr>
          <a:xfrm rot="5400000">
            <a:off x="3345375" y="1150023"/>
            <a:ext cx="15321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/>
          <p:cNvCxnSpPr>
            <a:endCxn id="6" idx="0"/>
          </p:cNvCxnSpPr>
          <p:nvPr/>
        </p:nvCxnSpPr>
        <p:spPr>
          <a:xfrm rot="16200000" flipH="1">
            <a:off x="3185184" y="2327450"/>
            <a:ext cx="445895" cy="7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>
            <a:stCxn id="6" idx="2"/>
            <a:endCxn id="7" idx="0"/>
          </p:cNvCxnSpPr>
          <p:nvPr/>
        </p:nvCxnSpPr>
        <p:spPr>
          <a:xfrm rot="16200000" flipH="1">
            <a:off x="3305253" y="3321130"/>
            <a:ext cx="225106" cy="117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>
            <a:endCxn id="11" idx="0"/>
          </p:cNvCxnSpPr>
          <p:nvPr/>
        </p:nvCxnSpPr>
        <p:spPr>
          <a:xfrm rot="16200000" flipH="1">
            <a:off x="3234363" y="4133565"/>
            <a:ext cx="315284" cy="17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ttangolo 25"/>
          <p:cNvSpPr/>
          <p:nvPr/>
        </p:nvSpPr>
        <p:spPr>
          <a:xfrm>
            <a:off x="6694650" y="3214472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MEDIA=S</a:t>
            </a:r>
            <a:r>
              <a:rPr lang="it-IT" dirty="0" smtClean="0">
                <a:solidFill>
                  <a:srgbClr val="000000"/>
                </a:solidFill>
              </a:rPr>
              <a:t>/</a:t>
            </a:r>
            <a:r>
              <a:rPr lang="it-IT" dirty="0" err="1" smtClean="0">
                <a:solidFill>
                  <a:srgbClr val="000000"/>
                </a:solidFill>
              </a:rPr>
              <a:t>N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9" name="Connettore 2 28"/>
          <p:cNvCxnSpPr/>
          <p:nvPr/>
        </p:nvCxnSpPr>
        <p:spPr>
          <a:xfrm rot="5400000">
            <a:off x="7189508" y="4018047"/>
            <a:ext cx="36183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Parallelogramma 26"/>
          <p:cNvSpPr/>
          <p:nvPr/>
        </p:nvSpPr>
        <p:spPr>
          <a:xfrm>
            <a:off x="2529190" y="1731182"/>
            <a:ext cx="1789021" cy="377102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</a:t>
            </a:r>
            <a:r>
              <a:rPr lang="it-IT" dirty="0" err="1" smtClean="0">
                <a:solidFill>
                  <a:srgbClr val="000000"/>
                </a:solidFill>
              </a:rPr>
              <a:t>N</a:t>
            </a:r>
            <a:endParaRPr lang="it-IT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749336" y="56831"/>
            <a:ext cx="1535219" cy="41639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6517647" y="5277377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6" name="Diamante 5"/>
          <p:cNvSpPr/>
          <p:nvPr/>
        </p:nvSpPr>
        <p:spPr>
          <a:xfrm>
            <a:off x="2699027" y="2554179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</a:t>
            </a:r>
            <a:r>
              <a:rPr lang="it-IT" dirty="0" err="1" smtClean="0">
                <a:solidFill>
                  <a:srgbClr val="000000"/>
                </a:solidFill>
              </a:rPr>
              <a:t>=N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Parallelogramma 6"/>
          <p:cNvSpPr/>
          <p:nvPr/>
        </p:nvSpPr>
        <p:spPr>
          <a:xfrm>
            <a:off x="2345688" y="3439578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842468" y="634047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S=0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9" name="Parallelogramma 8"/>
          <p:cNvSpPr/>
          <p:nvPr/>
        </p:nvSpPr>
        <p:spPr>
          <a:xfrm>
            <a:off x="2561134" y="1689043"/>
            <a:ext cx="1686431" cy="419241"/>
          </a:xfrm>
          <a:prstGeom prst="parallelogram">
            <a:avLst>
              <a:gd name="adj" fmla="val 54410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</a:t>
            </a:r>
            <a:r>
              <a:rPr lang="it-IT" dirty="0" err="1" smtClean="0">
                <a:solidFill>
                  <a:srgbClr val="000000"/>
                </a:solidFill>
              </a:rPr>
              <a:t>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0" name="Diamante 9"/>
          <p:cNvSpPr/>
          <p:nvPr/>
        </p:nvSpPr>
        <p:spPr>
          <a:xfrm>
            <a:off x="2314877" y="4162784"/>
            <a:ext cx="2156025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A(i)&gt;50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900064" y="4798419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S=S+1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12" name="Forma 11"/>
          <p:cNvCxnSpPr/>
          <p:nvPr/>
        </p:nvCxnSpPr>
        <p:spPr>
          <a:xfrm>
            <a:off x="4470902" y="4468273"/>
            <a:ext cx="107317" cy="32863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Forma 12"/>
          <p:cNvCxnSpPr/>
          <p:nvPr/>
        </p:nvCxnSpPr>
        <p:spPr>
          <a:xfrm>
            <a:off x="2220572" y="4507457"/>
            <a:ext cx="1175865" cy="1128259"/>
          </a:xfrm>
          <a:prstGeom prst="bentConnector3">
            <a:avLst>
              <a:gd name="adj1" fmla="val -33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2125617" y="4162784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2718280" y="5900830"/>
            <a:ext cx="1356309" cy="31172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578219" y="4162784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cxnSp>
        <p:nvCxnSpPr>
          <p:cNvPr id="17" name="Forma 16"/>
          <p:cNvCxnSpPr>
            <a:stCxn id="11" idx="2"/>
          </p:cNvCxnSpPr>
          <p:nvPr/>
        </p:nvCxnSpPr>
        <p:spPr>
          <a:xfrm rot="5400000">
            <a:off x="3880407" y="4937901"/>
            <a:ext cx="213841" cy="118178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Forma 22"/>
          <p:cNvCxnSpPr>
            <a:stCxn id="15" idx="2"/>
            <a:endCxn id="6" idx="0"/>
          </p:cNvCxnSpPr>
          <p:nvPr/>
        </p:nvCxnSpPr>
        <p:spPr>
          <a:xfrm rot="5400000" flipH="1" flipV="1">
            <a:off x="1574984" y="4375629"/>
            <a:ext cx="3658378" cy="15477"/>
          </a:xfrm>
          <a:prstGeom prst="bentConnector5">
            <a:avLst>
              <a:gd name="adj1" fmla="val -6249"/>
              <a:gd name="adj2" fmla="val -10307450"/>
              <a:gd name="adj3" fmla="val 106249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3046068" y="307024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4053413" y="2268414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cxnSp>
        <p:nvCxnSpPr>
          <p:cNvPr id="36" name="Forma 12"/>
          <p:cNvCxnSpPr>
            <a:stCxn id="6" idx="3"/>
            <a:endCxn id="41" idx="0"/>
          </p:cNvCxnSpPr>
          <p:nvPr/>
        </p:nvCxnSpPr>
        <p:spPr>
          <a:xfrm>
            <a:off x="4124797" y="2884326"/>
            <a:ext cx="3247214" cy="126559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Parallelogramma 40"/>
          <p:cNvSpPr/>
          <p:nvPr/>
        </p:nvSpPr>
        <p:spPr>
          <a:xfrm>
            <a:off x="6293998" y="4149916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</a:t>
            </a:r>
            <a:r>
              <a:rPr lang="it-IT" dirty="0" err="1" smtClean="0">
                <a:solidFill>
                  <a:srgbClr val="000000"/>
                </a:solidFill>
              </a:rPr>
              <a:t>S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5" name="Connettore 2 24"/>
          <p:cNvCxnSpPr>
            <a:stCxn id="41" idx="4"/>
            <a:endCxn id="5" idx="0"/>
          </p:cNvCxnSpPr>
          <p:nvPr/>
        </p:nvCxnSpPr>
        <p:spPr>
          <a:xfrm rot="5400000">
            <a:off x="7191096" y="5096462"/>
            <a:ext cx="36183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-48594" y="338689"/>
            <a:ext cx="29307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</a:t>
            </a:r>
            <a:r>
              <a:rPr lang="it-IT" dirty="0" err="1" smtClean="0"/>
              <a:t>N</a:t>
            </a:r>
            <a:r>
              <a:rPr lang="it-IT" dirty="0" smtClean="0"/>
              <a:t> numeri </a:t>
            </a:r>
          </a:p>
          <a:p>
            <a:r>
              <a:rPr lang="it-IT" dirty="0" smtClean="0"/>
              <a:t>CONTA QUANTI HANNO</a:t>
            </a:r>
          </a:p>
          <a:p>
            <a:r>
              <a:rPr lang="it-IT" dirty="0" smtClean="0"/>
              <a:t>UN VALORE MAGGIORE </a:t>
            </a:r>
            <a:r>
              <a:rPr lang="it-IT" dirty="0" err="1" smtClean="0"/>
              <a:t>DI</a:t>
            </a:r>
            <a:r>
              <a:rPr lang="it-IT" dirty="0" smtClean="0"/>
              <a:t> 50 </a:t>
            </a:r>
            <a:endParaRPr lang="it-IT" dirty="0"/>
          </a:p>
        </p:txBody>
      </p:sp>
      <p:sp>
        <p:nvSpPr>
          <p:cNvPr id="24" name="Rettangolo 23"/>
          <p:cNvSpPr/>
          <p:nvPr/>
        </p:nvSpPr>
        <p:spPr>
          <a:xfrm>
            <a:off x="2842468" y="1151865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31" name="Connettore 2 30"/>
          <p:cNvCxnSpPr>
            <a:endCxn id="15" idx="0"/>
          </p:cNvCxnSpPr>
          <p:nvPr/>
        </p:nvCxnSpPr>
        <p:spPr>
          <a:xfrm rot="16200000" flipH="1">
            <a:off x="3262105" y="5766500"/>
            <a:ext cx="265116" cy="35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stCxn id="4" idx="4"/>
            <a:endCxn id="8" idx="0"/>
          </p:cNvCxnSpPr>
          <p:nvPr/>
        </p:nvCxnSpPr>
        <p:spPr>
          <a:xfrm rot="16200000" flipH="1">
            <a:off x="3438372" y="551796"/>
            <a:ext cx="160824" cy="36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8" idx="2"/>
            <a:endCxn id="24" idx="0"/>
          </p:cNvCxnSpPr>
          <p:nvPr/>
        </p:nvCxnSpPr>
        <p:spPr>
          <a:xfrm rot="5400000">
            <a:off x="3444015" y="1075256"/>
            <a:ext cx="15321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>
            <a:stCxn id="24" idx="2"/>
            <a:endCxn id="9" idx="1"/>
          </p:cNvCxnSpPr>
          <p:nvPr/>
        </p:nvCxnSpPr>
        <p:spPr>
          <a:xfrm rot="5400000">
            <a:off x="3433226" y="1601645"/>
            <a:ext cx="172577" cy="22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/>
          <p:cNvCxnSpPr>
            <a:stCxn id="9" idx="4"/>
            <a:endCxn id="6" idx="0"/>
          </p:cNvCxnSpPr>
          <p:nvPr/>
        </p:nvCxnSpPr>
        <p:spPr>
          <a:xfrm rot="16200000" flipH="1">
            <a:off x="3185184" y="2327450"/>
            <a:ext cx="445895" cy="7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>
            <a:stCxn id="6" idx="2"/>
            <a:endCxn id="7" idx="0"/>
          </p:cNvCxnSpPr>
          <p:nvPr/>
        </p:nvCxnSpPr>
        <p:spPr>
          <a:xfrm rot="16200000" flipH="1">
            <a:off x="3305253" y="3321130"/>
            <a:ext cx="225106" cy="117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2 61"/>
          <p:cNvCxnSpPr>
            <a:stCxn id="7" idx="4"/>
            <a:endCxn id="10" idx="0"/>
          </p:cNvCxnSpPr>
          <p:nvPr/>
        </p:nvCxnSpPr>
        <p:spPr>
          <a:xfrm rot="5400000">
            <a:off x="3315310" y="4054392"/>
            <a:ext cx="185973" cy="308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ella 32"/>
          <p:cNvGraphicFramePr>
            <a:graphicFrameLocks noGrp="1"/>
          </p:cNvGraphicFramePr>
          <p:nvPr/>
        </p:nvGraphicFramePr>
        <p:xfrm>
          <a:off x="4578220" y="284480"/>
          <a:ext cx="421922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845"/>
                <a:gridCol w="843845"/>
                <a:gridCol w="843845"/>
                <a:gridCol w="843845"/>
                <a:gridCol w="843845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A(I)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654780" y="82231"/>
            <a:ext cx="1708727" cy="46098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9" name="Parallelogramma 8"/>
          <p:cNvSpPr/>
          <p:nvPr/>
        </p:nvSpPr>
        <p:spPr>
          <a:xfrm>
            <a:off x="2788277" y="731086"/>
            <a:ext cx="1451481" cy="297614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</a:t>
            </a:r>
            <a:r>
              <a:rPr lang="it-IT" dirty="0" err="1" smtClean="0">
                <a:solidFill>
                  <a:srgbClr val="000000"/>
                </a:solidFill>
              </a:rPr>
              <a:t>N</a:t>
            </a:r>
            <a:endParaRPr lang="it-IT" dirty="0">
              <a:solidFill>
                <a:srgbClr val="000000"/>
              </a:solidFill>
            </a:endParaRPr>
          </a:p>
        </p:txBody>
      </p:sp>
      <p:graphicFrame>
        <p:nvGraphicFramePr>
          <p:cNvPr id="40" name="Tabella 39"/>
          <p:cNvGraphicFramePr>
            <a:graphicFrameLocks noGrp="1"/>
          </p:cNvGraphicFramePr>
          <p:nvPr/>
        </p:nvGraphicFramePr>
        <p:xfrm>
          <a:off x="7064718" y="0"/>
          <a:ext cx="2079282" cy="125824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93094"/>
                <a:gridCol w="693094"/>
                <a:gridCol w="693094"/>
              </a:tblGrid>
              <a:tr h="618162">
                <a:tc>
                  <a:txBody>
                    <a:bodyPr/>
                    <a:lstStyle/>
                    <a:p>
                      <a:r>
                        <a:rPr lang="it-IT" dirty="0" smtClean="0"/>
                        <a:t>MAX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A(i)</a:t>
                      </a:r>
                    </a:p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N=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618162"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Rettangolo 23"/>
          <p:cNvSpPr/>
          <p:nvPr/>
        </p:nvSpPr>
        <p:spPr>
          <a:xfrm>
            <a:off x="2978778" y="1249023"/>
            <a:ext cx="1106417" cy="33657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-48594" y="351018"/>
            <a:ext cx="24873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</a:t>
            </a:r>
            <a:r>
              <a:rPr lang="it-IT" dirty="0" err="1" smtClean="0"/>
              <a:t>N</a:t>
            </a:r>
            <a:r>
              <a:rPr lang="it-IT" dirty="0" smtClean="0"/>
              <a:t> numeri,</a:t>
            </a:r>
          </a:p>
          <a:p>
            <a:r>
              <a:rPr lang="it-IT" dirty="0" smtClean="0"/>
              <a:t>SE </a:t>
            </a:r>
            <a:r>
              <a:rPr lang="it-IT" dirty="0" err="1" smtClean="0"/>
              <a:t>N</a:t>
            </a:r>
            <a:r>
              <a:rPr lang="it-IT" dirty="0" smtClean="0"/>
              <a:t> E’ MAGGIORE </a:t>
            </a:r>
            <a:r>
              <a:rPr lang="it-IT" dirty="0" err="1" smtClean="0"/>
              <a:t>DI</a:t>
            </a:r>
            <a:r>
              <a:rPr lang="it-IT" dirty="0" smtClean="0"/>
              <a:t> 50 </a:t>
            </a:r>
          </a:p>
          <a:p>
            <a:r>
              <a:rPr lang="it-IT" dirty="0" smtClean="0"/>
              <a:t>CALCOLA LA SOMMA</a:t>
            </a:r>
          </a:p>
          <a:p>
            <a:r>
              <a:rPr lang="it-IT" dirty="0" smtClean="0"/>
              <a:t>Altrimenti calcola il </a:t>
            </a:r>
          </a:p>
          <a:p>
            <a:r>
              <a:rPr lang="it-IT" dirty="0" smtClean="0"/>
              <a:t>MAX</a:t>
            </a:r>
            <a:endParaRPr lang="it-IT" dirty="0"/>
          </a:p>
        </p:txBody>
      </p:sp>
      <p:sp>
        <p:nvSpPr>
          <p:cNvPr id="27" name="Diamante 26"/>
          <p:cNvSpPr/>
          <p:nvPr/>
        </p:nvSpPr>
        <p:spPr>
          <a:xfrm>
            <a:off x="2817014" y="1754372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N</a:t>
            </a:r>
            <a:r>
              <a:rPr lang="it-IT" dirty="0" smtClean="0">
                <a:solidFill>
                  <a:srgbClr val="000000"/>
                </a:solidFill>
              </a:rPr>
              <a:t>&gt;50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28" name="Ovale 27"/>
          <p:cNvSpPr/>
          <p:nvPr/>
        </p:nvSpPr>
        <p:spPr>
          <a:xfrm>
            <a:off x="3923050" y="6459136"/>
            <a:ext cx="1321756" cy="39886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29" name="Diamante 28"/>
          <p:cNvSpPr/>
          <p:nvPr/>
        </p:nvSpPr>
        <p:spPr>
          <a:xfrm>
            <a:off x="934477" y="2800759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</a:t>
            </a:r>
            <a:r>
              <a:rPr lang="it-IT" dirty="0" err="1" smtClean="0">
                <a:solidFill>
                  <a:srgbClr val="000000"/>
                </a:solidFill>
              </a:rPr>
              <a:t>=N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30" name="Parallelogramma 29"/>
          <p:cNvSpPr/>
          <p:nvPr/>
        </p:nvSpPr>
        <p:spPr>
          <a:xfrm>
            <a:off x="581138" y="3686158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31" name="Diamante 30"/>
          <p:cNvSpPr/>
          <p:nvPr/>
        </p:nvSpPr>
        <p:spPr>
          <a:xfrm>
            <a:off x="550327" y="4409364"/>
            <a:ext cx="2156025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A(i)&gt;MAX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2135514" y="5044999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MAX=A</a:t>
            </a:r>
            <a:r>
              <a:rPr lang="it-IT" dirty="0" smtClean="0">
                <a:solidFill>
                  <a:srgbClr val="000000"/>
                </a:solidFill>
              </a:rPr>
              <a:t>(I)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33" name="Forma 32"/>
          <p:cNvCxnSpPr/>
          <p:nvPr/>
        </p:nvCxnSpPr>
        <p:spPr>
          <a:xfrm>
            <a:off x="2706352" y="4714853"/>
            <a:ext cx="107317" cy="32863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Forma 12"/>
          <p:cNvCxnSpPr/>
          <p:nvPr/>
        </p:nvCxnSpPr>
        <p:spPr>
          <a:xfrm>
            <a:off x="456022" y="4754037"/>
            <a:ext cx="1175865" cy="1128259"/>
          </a:xfrm>
          <a:prstGeom prst="bentConnector3">
            <a:avLst>
              <a:gd name="adj1" fmla="val -33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/>
          <p:cNvSpPr txBox="1"/>
          <p:nvPr/>
        </p:nvSpPr>
        <p:spPr>
          <a:xfrm>
            <a:off x="361067" y="4409364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39" name="Rettangolo 38"/>
          <p:cNvSpPr/>
          <p:nvPr/>
        </p:nvSpPr>
        <p:spPr>
          <a:xfrm>
            <a:off x="953730" y="6147410"/>
            <a:ext cx="1356309" cy="31172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42" name="CasellaDiTesto 41"/>
          <p:cNvSpPr txBox="1"/>
          <p:nvPr/>
        </p:nvSpPr>
        <p:spPr>
          <a:xfrm>
            <a:off x="2813669" y="4409364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cxnSp>
        <p:nvCxnSpPr>
          <p:cNvPr id="43" name="Forma 42"/>
          <p:cNvCxnSpPr>
            <a:stCxn id="32" idx="2"/>
          </p:cNvCxnSpPr>
          <p:nvPr/>
        </p:nvCxnSpPr>
        <p:spPr>
          <a:xfrm rot="5400000">
            <a:off x="2115857" y="5184481"/>
            <a:ext cx="213841" cy="118178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Forma 43"/>
          <p:cNvCxnSpPr>
            <a:stCxn id="39" idx="2"/>
          </p:cNvCxnSpPr>
          <p:nvPr/>
        </p:nvCxnSpPr>
        <p:spPr>
          <a:xfrm rot="5400000" flipH="1" flipV="1">
            <a:off x="-257376" y="4554401"/>
            <a:ext cx="3793997" cy="15476"/>
          </a:xfrm>
          <a:prstGeom prst="bentConnector5">
            <a:avLst>
              <a:gd name="adj1" fmla="val -6025"/>
              <a:gd name="adj2" fmla="val -8806895"/>
              <a:gd name="adj3" fmla="val 9960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CasellaDiTesto 44"/>
          <p:cNvSpPr txBox="1"/>
          <p:nvPr/>
        </p:nvSpPr>
        <p:spPr>
          <a:xfrm>
            <a:off x="1281518" y="331682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46" name="CasellaDiTesto 45"/>
          <p:cNvSpPr txBox="1"/>
          <p:nvPr/>
        </p:nvSpPr>
        <p:spPr>
          <a:xfrm>
            <a:off x="2360247" y="269966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cxnSp>
        <p:nvCxnSpPr>
          <p:cNvPr id="47" name="Forma 12"/>
          <p:cNvCxnSpPr>
            <a:stCxn id="29" idx="3"/>
            <a:endCxn id="48" idx="0"/>
          </p:cNvCxnSpPr>
          <p:nvPr/>
        </p:nvCxnSpPr>
        <p:spPr>
          <a:xfrm>
            <a:off x="2360247" y="3130906"/>
            <a:ext cx="1562802" cy="58749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Parallelogramma 47"/>
          <p:cNvSpPr/>
          <p:nvPr/>
        </p:nvSpPr>
        <p:spPr>
          <a:xfrm>
            <a:off x="3234798" y="3718402"/>
            <a:ext cx="1376501" cy="690962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MAX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50" name="Connettore 2 49"/>
          <p:cNvCxnSpPr>
            <a:endCxn id="39" idx="0"/>
          </p:cNvCxnSpPr>
          <p:nvPr/>
        </p:nvCxnSpPr>
        <p:spPr>
          <a:xfrm rot="5400000">
            <a:off x="1507066" y="6007114"/>
            <a:ext cx="265116" cy="154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>
            <a:stCxn id="29" idx="2"/>
            <a:endCxn id="30" idx="0"/>
          </p:cNvCxnSpPr>
          <p:nvPr/>
        </p:nvCxnSpPr>
        <p:spPr>
          <a:xfrm rot="16200000" flipH="1">
            <a:off x="1540703" y="3567710"/>
            <a:ext cx="225106" cy="117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/>
          <p:cNvCxnSpPr>
            <a:stCxn id="30" idx="4"/>
            <a:endCxn id="31" idx="0"/>
          </p:cNvCxnSpPr>
          <p:nvPr/>
        </p:nvCxnSpPr>
        <p:spPr>
          <a:xfrm rot="5400000">
            <a:off x="1550760" y="4300972"/>
            <a:ext cx="185973" cy="308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Forma 58"/>
          <p:cNvCxnSpPr>
            <a:stCxn id="27" idx="1"/>
            <a:endCxn id="61" idx="0"/>
          </p:cNvCxnSpPr>
          <p:nvPr/>
        </p:nvCxnSpPr>
        <p:spPr>
          <a:xfrm rot="10800000" flipV="1">
            <a:off x="1633532" y="2084518"/>
            <a:ext cx="1183483" cy="12919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ttangolo 60"/>
          <p:cNvSpPr/>
          <p:nvPr/>
        </p:nvSpPr>
        <p:spPr>
          <a:xfrm>
            <a:off x="1080322" y="2213714"/>
            <a:ext cx="1106417" cy="33657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MAX=0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66" name="Connettore 2 65"/>
          <p:cNvCxnSpPr>
            <a:stCxn id="61" idx="2"/>
            <a:endCxn id="29" idx="0"/>
          </p:cNvCxnSpPr>
          <p:nvPr/>
        </p:nvCxnSpPr>
        <p:spPr>
          <a:xfrm rot="16200000" flipH="1">
            <a:off x="1515209" y="2668605"/>
            <a:ext cx="250475" cy="138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Forma 68"/>
          <p:cNvCxnSpPr>
            <a:stCxn id="27" idx="3"/>
            <a:endCxn id="70" idx="0"/>
          </p:cNvCxnSpPr>
          <p:nvPr/>
        </p:nvCxnSpPr>
        <p:spPr>
          <a:xfrm>
            <a:off x="4242784" y="2084519"/>
            <a:ext cx="1803199" cy="27857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Rettangolo 69"/>
          <p:cNvSpPr/>
          <p:nvPr/>
        </p:nvSpPr>
        <p:spPr>
          <a:xfrm>
            <a:off x="5492774" y="2363090"/>
            <a:ext cx="1106417" cy="33657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S=0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5" name="Diamante 74"/>
          <p:cNvSpPr/>
          <p:nvPr/>
        </p:nvSpPr>
        <p:spPr>
          <a:xfrm>
            <a:off x="5244805" y="3159098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</a:t>
            </a:r>
            <a:r>
              <a:rPr lang="it-IT" dirty="0" err="1" smtClean="0">
                <a:solidFill>
                  <a:srgbClr val="000000"/>
                </a:solidFill>
              </a:rPr>
              <a:t>=N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6" name="Parallelogramma 75"/>
          <p:cNvSpPr/>
          <p:nvPr/>
        </p:nvSpPr>
        <p:spPr>
          <a:xfrm>
            <a:off x="4891466" y="4044497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7" name="Rettangolo 76"/>
          <p:cNvSpPr/>
          <p:nvPr/>
        </p:nvSpPr>
        <p:spPr>
          <a:xfrm>
            <a:off x="5260514" y="4693812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S=S+A(i)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8" name="Rettangolo 77"/>
          <p:cNvSpPr/>
          <p:nvPr/>
        </p:nvSpPr>
        <p:spPr>
          <a:xfrm>
            <a:off x="5314266" y="5512588"/>
            <a:ext cx="1356309" cy="31172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79" name="Forma 78"/>
          <p:cNvCxnSpPr>
            <a:stCxn id="78" idx="2"/>
            <a:endCxn id="75" idx="0"/>
          </p:cNvCxnSpPr>
          <p:nvPr/>
        </p:nvCxnSpPr>
        <p:spPr>
          <a:xfrm rot="5400000" flipH="1">
            <a:off x="4642447" y="4474342"/>
            <a:ext cx="2665217" cy="34731"/>
          </a:xfrm>
          <a:prstGeom prst="bentConnector5">
            <a:avLst>
              <a:gd name="adj1" fmla="val -4288"/>
              <a:gd name="adj2" fmla="val 3286159"/>
              <a:gd name="adj3" fmla="val 108577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CasellaDiTesto 79"/>
          <p:cNvSpPr txBox="1"/>
          <p:nvPr/>
        </p:nvSpPr>
        <p:spPr>
          <a:xfrm>
            <a:off x="5591846" y="3675165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81" name="CasellaDiTesto 80"/>
          <p:cNvSpPr txBox="1"/>
          <p:nvPr/>
        </p:nvSpPr>
        <p:spPr>
          <a:xfrm>
            <a:off x="6756765" y="3057999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cxnSp>
        <p:nvCxnSpPr>
          <p:cNvPr id="82" name="Forma 12"/>
          <p:cNvCxnSpPr>
            <a:stCxn id="75" idx="3"/>
            <a:endCxn id="83" idx="0"/>
          </p:cNvCxnSpPr>
          <p:nvPr/>
        </p:nvCxnSpPr>
        <p:spPr>
          <a:xfrm>
            <a:off x="6670575" y="3489245"/>
            <a:ext cx="1248507" cy="64213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Parallelogramma 82"/>
          <p:cNvSpPr/>
          <p:nvPr/>
        </p:nvSpPr>
        <p:spPr>
          <a:xfrm>
            <a:off x="7064718" y="4131381"/>
            <a:ext cx="1708727" cy="450350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</a:t>
            </a:r>
            <a:r>
              <a:rPr lang="it-IT" dirty="0" err="1" smtClean="0">
                <a:solidFill>
                  <a:srgbClr val="000000"/>
                </a:solidFill>
              </a:rPr>
              <a:t>S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85" name="Connettore 2 84"/>
          <p:cNvCxnSpPr>
            <a:stCxn id="77" idx="2"/>
            <a:endCxn id="78" idx="0"/>
          </p:cNvCxnSpPr>
          <p:nvPr/>
        </p:nvCxnSpPr>
        <p:spPr>
          <a:xfrm rot="16200000" flipH="1">
            <a:off x="5867884" y="5388051"/>
            <a:ext cx="195322" cy="53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/>
          <p:cNvCxnSpPr>
            <a:endCxn id="75" idx="0"/>
          </p:cNvCxnSpPr>
          <p:nvPr/>
        </p:nvCxnSpPr>
        <p:spPr>
          <a:xfrm rot="16200000" flipH="1">
            <a:off x="5730962" y="2932369"/>
            <a:ext cx="445895" cy="7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2 86"/>
          <p:cNvCxnSpPr>
            <a:stCxn id="75" idx="2"/>
            <a:endCxn id="76" idx="0"/>
          </p:cNvCxnSpPr>
          <p:nvPr/>
        </p:nvCxnSpPr>
        <p:spPr>
          <a:xfrm rot="16200000" flipH="1">
            <a:off x="5851031" y="3926049"/>
            <a:ext cx="225106" cy="117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2 87"/>
          <p:cNvCxnSpPr>
            <a:stCxn id="76" idx="4"/>
            <a:endCxn id="77" idx="0"/>
          </p:cNvCxnSpPr>
          <p:nvPr/>
        </p:nvCxnSpPr>
        <p:spPr>
          <a:xfrm rot="5400000">
            <a:off x="5898033" y="4622366"/>
            <a:ext cx="112082" cy="308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Forma 12"/>
          <p:cNvCxnSpPr/>
          <p:nvPr/>
        </p:nvCxnSpPr>
        <p:spPr>
          <a:xfrm rot="5400000">
            <a:off x="5312803" y="3840028"/>
            <a:ext cx="1877405" cy="3335154"/>
          </a:xfrm>
          <a:prstGeom prst="bentConnector3">
            <a:avLst>
              <a:gd name="adj1" fmla="val 845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Forma 12"/>
          <p:cNvCxnSpPr>
            <a:stCxn id="48" idx="4"/>
            <a:endCxn id="28" idx="0"/>
          </p:cNvCxnSpPr>
          <p:nvPr/>
        </p:nvCxnSpPr>
        <p:spPr>
          <a:xfrm rot="16200000" flipH="1">
            <a:off x="3228602" y="5103810"/>
            <a:ext cx="2049772" cy="660879"/>
          </a:xfrm>
          <a:prstGeom prst="bentConnector3">
            <a:avLst>
              <a:gd name="adj1" fmla="val 8593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CasellaDiTesto 110"/>
          <p:cNvSpPr txBox="1"/>
          <p:nvPr/>
        </p:nvSpPr>
        <p:spPr>
          <a:xfrm>
            <a:off x="4282862" y="1715187"/>
            <a:ext cx="328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112" name="CasellaDiTesto 111"/>
          <p:cNvSpPr txBox="1"/>
          <p:nvPr/>
        </p:nvSpPr>
        <p:spPr>
          <a:xfrm>
            <a:off x="2438762" y="1753287"/>
            <a:ext cx="378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F</a:t>
            </a:r>
            <a:endParaRPr lang="it-IT" dirty="0"/>
          </a:p>
        </p:txBody>
      </p:sp>
      <p:cxnSp>
        <p:nvCxnSpPr>
          <p:cNvPr id="113" name="Connettore 2 112"/>
          <p:cNvCxnSpPr>
            <a:stCxn id="4" idx="4"/>
            <a:endCxn id="9" idx="0"/>
          </p:cNvCxnSpPr>
          <p:nvPr/>
        </p:nvCxnSpPr>
        <p:spPr>
          <a:xfrm rot="16200000" flipH="1">
            <a:off x="3417647" y="634715"/>
            <a:ext cx="187868" cy="48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2 115"/>
          <p:cNvCxnSpPr>
            <a:stCxn id="24" idx="2"/>
            <a:endCxn id="27" idx="0"/>
          </p:cNvCxnSpPr>
          <p:nvPr/>
        </p:nvCxnSpPr>
        <p:spPr>
          <a:xfrm rot="5400000">
            <a:off x="3446554" y="1668938"/>
            <a:ext cx="168779" cy="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2 118"/>
          <p:cNvCxnSpPr>
            <a:stCxn id="9" idx="4"/>
            <a:endCxn id="24" idx="0"/>
          </p:cNvCxnSpPr>
          <p:nvPr/>
        </p:nvCxnSpPr>
        <p:spPr>
          <a:xfrm rot="16200000" flipH="1">
            <a:off x="3412841" y="1129876"/>
            <a:ext cx="220323" cy="179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753808" y="583049"/>
            <a:ext cx="1535219" cy="41639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6517647" y="4149916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6" name="Diamante 5"/>
          <p:cNvSpPr/>
          <p:nvPr/>
        </p:nvSpPr>
        <p:spPr>
          <a:xfrm>
            <a:off x="2699027" y="2554179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</a:t>
            </a:r>
            <a:r>
              <a:rPr lang="it-IT" dirty="0" err="1" smtClean="0">
                <a:solidFill>
                  <a:srgbClr val="000000"/>
                </a:solidFill>
              </a:rPr>
              <a:t>=N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Parallelogramma 6"/>
          <p:cNvSpPr/>
          <p:nvPr/>
        </p:nvSpPr>
        <p:spPr>
          <a:xfrm>
            <a:off x="2345688" y="3439578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9" name="Parallelogramma 8"/>
          <p:cNvSpPr/>
          <p:nvPr/>
        </p:nvSpPr>
        <p:spPr>
          <a:xfrm>
            <a:off x="2561134" y="1689043"/>
            <a:ext cx="1686431" cy="419241"/>
          </a:xfrm>
          <a:prstGeom prst="parallelogram">
            <a:avLst>
              <a:gd name="adj" fmla="val 54410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</a:t>
            </a:r>
            <a:r>
              <a:rPr lang="it-IT" dirty="0" err="1" smtClean="0">
                <a:solidFill>
                  <a:srgbClr val="000000"/>
                </a:solidFill>
              </a:rPr>
              <a:t>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0" name="Diamante 9"/>
          <p:cNvSpPr/>
          <p:nvPr/>
        </p:nvSpPr>
        <p:spPr>
          <a:xfrm>
            <a:off x="2314877" y="4162784"/>
            <a:ext cx="2156025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A(i)&lt;100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12" name="Forma 11"/>
          <p:cNvCxnSpPr/>
          <p:nvPr/>
        </p:nvCxnSpPr>
        <p:spPr>
          <a:xfrm>
            <a:off x="4470902" y="4468273"/>
            <a:ext cx="107317" cy="32863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Forma 12"/>
          <p:cNvCxnSpPr/>
          <p:nvPr/>
        </p:nvCxnSpPr>
        <p:spPr>
          <a:xfrm>
            <a:off x="2220572" y="4507457"/>
            <a:ext cx="1175865" cy="1128259"/>
          </a:xfrm>
          <a:prstGeom prst="bentConnector3">
            <a:avLst>
              <a:gd name="adj1" fmla="val -33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2125617" y="4162784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2718280" y="5900830"/>
            <a:ext cx="1356309" cy="31172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578219" y="4162784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cxnSp>
        <p:nvCxnSpPr>
          <p:cNvPr id="17" name="Forma 16"/>
          <p:cNvCxnSpPr>
            <a:stCxn id="33" idx="3"/>
          </p:cNvCxnSpPr>
          <p:nvPr/>
        </p:nvCxnSpPr>
        <p:spPr>
          <a:xfrm rot="5400000">
            <a:off x="3832633" y="4841180"/>
            <a:ext cx="358336" cy="123073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Forma 22"/>
          <p:cNvCxnSpPr>
            <a:stCxn id="15" idx="2"/>
            <a:endCxn id="6" idx="0"/>
          </p:cNvCxnSpPr>
          <p:nvPr/>
        </p:nvCxnSpPr>
        <p:spPr>
          <a:xfrm rot="5400000" flipH="1" flipV="1">
            <a:off x="1574984" y="4375629"/>
            <a:ext cx="3658378" cy="15477"/>
          </a:xfrm>
          <a:prstGeom prst="bentConnector5">
            <a:avLst>
              <a:gd name="adj1" fmla="val -6249"/>
              <a:gd name="adj2" fmla="val -10307450"/>
              <a:gd name="adj3" fmla="val 106249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3046068" y="307024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4143663" y="2369513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cxnSp>
        <p:nvCxnSpPr>
          <p:cNvPr id="36" name="Forma 12"/>
          <p:cNvCxnSpPr>
            <a:stCxn id="6" idx="3"/>
          </p:cNvCxnSpPr>
          <p:nvPr/>
        </p:nvCxnSpPr>
        <p:spPr>
          <a:xfrm>
            <a:off x="4124797" y="2884326"/>
            <a:ext cx="3247214" cy="126559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ella 39"/>
          <p:cNvGraphicFramePr>
            <a:graphicFrameLocks noGrp="1"/>
          </p:cNvGraphicFramePr>
          <p:nvPr/>
        </p:nvGraphicFramePr>
        <p:xfrm>
          <a:off x="6556020" y="473223"/>
          <a:ext cx="2079282" cy="183437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93094"/>
                <a:gridCol w="693094"/>
                <a:gridCol w="693094"/>
              </a:tblGrid>
              <a:tr h="669947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CasellaDiTesto 27"/>
          <p:cNvSpPr txBox="1"/>
          <p:nvPr/>
        </p:nvSpPr>
        <p:spPr>
          <a:xfrm>
            <a:off x="-48594" y="338689"/>
            <a:ext cx="2701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</a:t>
            </a:r>
            <a:r>
              <a:rPr lang="it-IT" dirty="0" err="1" smtClean="0"/>
              <a:t>N</a:t>
            </a:r>
            <a:r>
              <a:rPr lang="it-IT" dirty="0" smtClean="0"/>
              <a:t> numeri </a:t>
            </a:r>
          </a:p>
          <a:p>
            <a:r>
              <a:rPr lang="it-IT" dirty="0" smtClean="0"/>
              <a:t>STAMPA TUTTI QUELLI CHE </a:t>
            </a:r>
          </a:p>
          <a:p>
            <a:r>
              <a:rPr lang="it-IT" dirty="0" smtClean="0"/>
              <a:t>HANNO UN VALORE </a:t>
            </a:r>
          </a:p>
          <a:p>
            <a:r>
              <a:rPr lang="it-IT" dirty="0" smtClean="0"/>
              <a:t>MINORE </a:t>
            </a:r>
            <a:r>
              <a:rPr lang="it-IT" dirty="0" err="1" smtClean="0"/>
              <a:t>DI</a:t>
            </a:r>
            <a:r>
              <a:rPr lang="it-IT" dirty="0" smtClean="0"/>
              <a:t> 100</a:t>
            </a:r>
            <a:endParaRPr lang="it-IT" dirty="0"/>
          </a:p>
        </p:txBody>
      </p:sp>
      <p:sp>
        <p:nvSpPr>
          <p:cNvPr id="24" name="Rettangolo 23"/>
          <p:cNvSpPr/>
          <p:nvPr/>
        </p:nvSpPr>
        <p:spPr>
          <a:xfrm>
            <a:off x="2842468" y="1151865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31" name="Connettore 2 30"/>
          <p:cNvCxnSpPr>
            <a:endCxn id="15" idx="0"/>
          </p:cNvCxnSpPr>
          <p:nvPr/>
        </p:nvCxnSpPr>
        <p:spPr>
          <a:xfrm rot="16200000" flipH="1">
            <a:off x="3262105" y="5766500"/>
            <a:ext cx="265116" cy="35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endCxn id="24" idx="0"/>
          </p:cNvCxnSpPr>
          <p:nvPr/>
        </p:nvCxnSpPr>
        <p:spPr>
          <a:xfrm rot="5400000">
            <a:off x="3444015" y="1075256"/>
            <a:ext cx="15321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>
            <a:stCxn id="24" idx="2"/>
            <a:endCxn id="9" idx="1"/>
          </p:cNvCxnSpPr>
          <p:nvPr/>
        </p:nvCxnSpPr>
        <p:spPr>
          <a:xfrm rot="5400000">
            <a:off x="3433226" y="1601645"/>
            <a:ext cx="172577" cy="22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/>
          <p:cNvCxnSpPr>
            <a:stCxn id="9" idx="4"/>
            <a:endCxn id="6" idx="0"/>
          </p:cNvCxnSpPr>
          <p:nvPr/>
        </p:nvCxnSpPr>
        <p:spPr>
          <a:xfrm rot="16200000" flipH="1">
            <a:off x="3185184" y="2327450"/>
            <a:ext cx="445895" cy="7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>
            <a:stCxn id="6" idx="2"/>
            <a:endCxn id="7" idx="0"/>
          </p:cNvCxnSpPr>
          <p:nvPr/>
        </p:nvCxnSpPr>
        <p:spPr>
          <a:xfrm rot="16200000" flipH="1">
            <a:off x="3305253" y="3321130"/>
            <a:ext cx="225106" cy="117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2 61"/>
          <p:cNvCxnSpPr>
            <a:stCxn id="7" idx="4"/>
            <a:endCxn id="10" idx="0"/>
          </p:cNvCxnSpPr>
          <p:nvPr/>
        </p:nvCxnSpPr>
        <p:spPr>
          <a:xfrm rot="5400000">
            <a:off x="3315310" y="4054392"/>
            <a:ext cx="185973" cy="308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Parallelogramma 32"/>
          <p:cNvSpPr/>
          <p:nvPr/>
        </p:nvSpPr>
        <p:spPr>
          <a:xfrm>
            <a:off x="3863280" y="4796110"/>
            <a:ext cx="1648088" cy="481267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A(i)</a:t>
            </a:r>
            <a:endParaRPr lang="it-IT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749336" y="56831"/>
            <a:ext cx="1535219" cy="41639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6517647" y="5277377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6" name="Diamante 5"/>
          <p:cNvSpPr/>
          <p:nvPr/>
        </p:nvSpPr>
        <p:spPr>
          <a:xfrm>
            <a:off x="2699027" y="2554179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</a:t>
            </a:r>
            <a:r>
              <a:rPr lang="it-IT" dirty="0" err="1" smtClean="0">
                <a:solidFill>
                  <a:srgbClr val="000000"/>
                </a:solidFill>
              </a:rPr>
              <a:t>=N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Parallelogramma 6"/>
          <p:cNvSpPr/>
          <p:nvPr/>
        </p:nvSpPr>
        <p:spPr>
          <a:xfrm>
            <a:off x="2345688" y="3439578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842468" y="634047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S=0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9" name="Parallelogramma 8"/>
          <p:cNvSpPr/>
          <p:nvPr/>
        </p:nvSpPr>
        <p:spPr>
          <a:xfrm>
            <a:off x="2561134" y="1689043"/>
            <a:ext cx="1686431" cy="419241"/>
          </a:xfrm>
          <a:prstGeom prst="parallelogram">
            <a:avLst>
              <a:gd name="adj" fmla="val 54410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</a:t>
            </a:r>
            <a:r>
              <a:rPr lang="it-IT" dirty="0" err="1" smtClean="0">
                <a:solidFill>
                  <a:srgbClr val="000000"/>
                </a:solidFill>
              </a:rPr>
              <a:t>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0" name="Diamante 9"/>
          <p:cNvSpPr/>
          <p:nvPr/>
        </p:nvSpPr>
        <p:spPr>
          <a:xfrm>
            <a:off x="2314877" y="4162784"/>
            <a:ext cx="2156025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A(i)=55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900064" y="4798419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S=S+1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12" name="Forma 11"/>
          <p:cNvCxnSpPr/>
          <p:nvPr/>
        </p:nvCxnSpPr>
        <p:spPr>
          <a:xfrm>
            <a:off x="4470902" y="4468273"/>
            <a:ext cx="107317" cy="32863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Forma 12"/>
          <p:cNvCxnSpPr/>
          <p:nvPr/>
        </p:nvCxnSpPr>
        <p:spPr>
          <a:xfrm>
            <a:off x="2220572" y="4507457"/>
            <a:ext cx="1175865" cy="1128259"/>
          </a:xfrm>
          <a:prstGeom prst="bentConnector3">
            <a:avLst>
              <a:gd name="adj1" fmla="val -33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2125617" y="4162784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2718280" y="5900830"/>
            <a:ext cx="1356309" cy="31172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578219" y="4162784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cxnSp>
        <p:nvCxnSpPr>
          <p:cNvPr id="17" name="Forma 16"/>
          <p:cNvCxnSpPr>
            <a:stCxn id="11" idx="2"/>
          </p:cNvCxnSpPr>
          <p:nvPr/>
        </p:nvCxnSpPr>
        <p:spPr>
          <a:xfrm rot="5400000">
            <a:off x="3880407" y="4937901"/>
            <a:ext cx="213841" cy="118178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Forma 22"/>
          <p:cNvCxnSpPr>
            <a:stCxn id="15" idx="2"/>
            <a:endCxn id="6" idx="0"/>
          </p:cNvCxnSpPr>
          <p:nvPr/>
        </p:nvCxnSpPr>
        <p:spPr>
          <a:xfrm rot="5400000" flipH="1" flipV="1">
            <a:off x="1574984" y="4375629"/>
            <a:ext cx="3658378" cy="15477"/>
          </a:xfrm>
          <a:prstGeom prst="bentConnector5">
            <a:avLst>
              <a:gd name="adj1" fmla="val -6249"/>
              <a:gd name="adj2" fmla="val -10307450"/>
              <a:gd name="adj3" fmla="val 106249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3046068" y="307024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4053413" y="2268414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cxnSp>
        <p:nvCxnSpPr>
          <p:cNvPr id="36" name="Forma 12"/>
          <p:cNvCxnSpPr>
            <a:stCxn id="6" idx="3"/>
            <a:endCxn id="41" idx="0"/>
          </p:cNvCxnSpPr>
          <p:nvPr/>
        </p:nvCxnSpPr>
        <p:spPr>
          <a:xfrm>
            <a:off x="4124797" y="2884326"/>
            <a:ext cx="3247214" cy="126559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ella 39"/>
          <p:cNvGraphicFramePr>
            <a:graphicFrameLocks noGrp="1"/>
          </p:cNvGraphicFramePr>
          <p:nvPr/>
        </p:nvGraphicFramePr>
        <p:xfrm>
          <a:off x="6556020" y="473223"/>
          <a:ext cx="2079282" cy="183437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93094"/>
                <a:gridCol w="693094"/>
                <a:gridCol w="693094"/>
              </a:tblGrid>
              <a:tr h="669947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Parallelogramma 40"/>
          <p:cNvSpPr/>
          <p:nvPr/>
        </p:nvSpPr>
        <p:spPr>
          <a:xfrm>
            <a:off x="6293998" y="4149916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</a:t>
            </a:r>
            <a:r>
              <a:rPr lang="it-IT" dirty="0" err="1" smtClean="0">
                <a:solidFill>
                  <a:srgbClr val="000000"/>
                </a:solidFill>
              </a:rPr>
              <a:t>S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5" name="Connettore 2 24"/>
          <p:cNvCxnSpPr>
            <a:stCxn id="41" idx="4"/>
            <a:endCxn id="5" idx="0"/>
          </p:cNvCxnSpPr>
          <p:nvPr/>
        </p:nvCxnSpPr>
        <p:spPr>
          <a:xfrm rot="5400000">
            <a:off x="7191096" y="5096462"/>
            <a:ext cx="36183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-48594" y="338689"/>
            <a:ext cx="29529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</a:t>
            </a:r>
            <a:r>
              <a:rPr lang="it-IT" dirty="0" err="1" smtClean="0"/>
              <a:t>N</a:t>
            </a:r>
            <a:r>
              <a:rPr lang="it-IT" dirty="0" smtClean="0"/>
              <a:t> numeri </a:t>
            </a:r>
          </a:p>
          <a:p>
            <a:r>
              <a:rPr lang="it-IT" dirty="0" smtClean="0"/>
              <a:t>Conta quante volte e’ inserito </a:t>
            </a:r>
          </a:p>
          <a:p>
            <a:r>
              <a:rPr lang="it-IT" dirty="0" smtClean="0"/>
              <a:t>Il numero 55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2842468" y="1151865"/>
            <a:ext cx="1356309" cy="36460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i=1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31" name="Connettore 2 30"/>
          <p:cNvCxnSpPr>
            <a:endCxn id="15" idx="0"/>
          </p:cNvCxnSpPr>
          <p:nvPr/>
        </p:nvCxnSpPr>
        <p:spPr>
          <a:xfrm rot="16200000" flipH="1">
            <a:off x="3262105" y="5766500"/>
            <a:ext cx="265116" cy="35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stCxn id="4" idx="4"/>
            <a:endCxn id="8" idx="0"/>
          </p:cNvCxnSpPr>
          <p:nvPr/>
        </p:nvCxnSpPr>
        <p:spPr>
          <a:xfrm rot="16200000" flipH="1">
            <a:off x="3438372" y="551796"/>
            <a:ext cx="160824" cy="36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8" idx="2"/>
            <a:endCxn id="24" idx="0"/>
          </p:cNvCxnSpPr>
          <p:nvPr/>
        </p:nvCxnSpPr>
        <p:spPr>
          <a:xfrm rot="5400000">
            <a:off x="3444015" y="1075256"/>
            <a:ext cx="15321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>
            <a:stCxn id="24" idx="2"/>
            <a:endCxn id="9" idx="1"/>
          </p:cNvCxnSpPr>
          <p:nvPr/>
        </p:nvCxnSpPr>
        <p:spPr>
          <a:xfrm rot="5400000">
            <a:off x="3433226" y="1601645"/>
            <a:ext cx="172577" cy="22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/>
          <p:cNvCxnSpPr>
            <a:stCxn id="9" idx="4"/>
            <a:endCxn id="6" idx="0"/>
          </p:cNvCxnSpPr>
          <p:nvPr/>
        </p:nvCxnSpPr>
        <p:spPr>
          <a:xfrm rot="16200000" flipH="1">
            <a:off x="3185184" y="2327450"/>
            <a:ext cx="445895" cy="7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>
            <a:stCxn id="6" idx="2"/>
            <a:endCxn id="7" idx="0"/>
          </p:cNvCxnSpPr>
          <p:nvPr/>
        </p:nvCxnSpPr>
        <p:spPr>
          <a:xfrm rot="16200000" flipH="1">
            <a:off x="3305253" y="3321130"/>
            <a:ext cx="225106" cy="117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2 61"/>
          <p:cNvCxnSpPr>
            <a:stCxn id="7" idx="4"/>
            <a:endCxn id="10" idx="0"/>
          </p:cNvCxnSpPr>
          <p:nvPr/>
        </p:nvCxnSpPr>
        <p:spPr>
          <a:xfrm rot="5400000">
            <a:off x="3315310" y="4054392"/>
            <a:ext cx="185973" cy="308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0398" y="321769"/>
            <a:ext cx="636630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PROBLEMA: DATI DUE NUMERI, SCRIVERLI IN ORDINE CRESCENTE.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b="1" dirty="0" smtClean="0"/>
              <a:t>INIZIO</a:t>
            </a:r>
          </a:p>
          <a:p>
            <a:r>
              <a:rPr lang="it-IT" dirty="0" smtClean="0"/>
              <a:t>Leggi il primo numero</a:t>
            </a:r>
          </a:p>
          <a:p>
            <a:r>
              <a:rPr lang="it-IT" dirty="0" smtClean="0"/>
              <a:t>Leggi il secondo numero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Se</a:t>
            </a:r>
            <a:r>
              <a:rPr lang="it-IT" dirty="0" smtClean="0"/>
              <a:t> il secondo numero è &gt; del </a:t>
            </a:r>
          </a:p>
          <a:p>
            <a:r>
              <a:rPr lang="it-IT" dirty="0" smtClean="0"/>
              <a:t>primo numero?????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ALLORA</a:t>
            </a:r>
            <a:r>
              <a:rPr lang="it-IT" dirty="0" smtClean="0"/>
              <a:t>: </a:t>
            </a:r>
          </a:p>
          <a:p>
            <a:r>
              <a:rPr lang="it-IT" dirty="0"/>
              <a:t>	</a:t>
            </a:r>
            <a:r>
              <a:rPr lang="it-IT" dirty="0" smtClean="0"/>
              <a:t>scrivi il primo</a:t>
            </a:r>
          </a:p>
          <a:p>
            <a:r>
              <a:rPr lang="it-IT" dirty="0" smtClean="0"/>
              <a:t>	Scrivi il secondo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ALTRIMENTI</a:t>
            </a:r>
            <a:r>
              <a:rPr lang="it-IT" dirty="0" smtClean="0"/>
              <a:t>:</a:t>
            </a:r>
          </a:p>
          <a:p>
            <a:r>
              <a:rPr lang="it-IT" dirty="0" smtClean="0"/>
              <a:t>	scrivi il secondo</a:t>
            </a:r>
          </a:p>
          <a:p>
            <a:r>
              <a:rPr lang="it-IT" dirty="0" smtClean="0"/>
              <a:t>	scrivi il primo</a:t>
            </a:r>
          </a:p>
          <a:p>
            <a:r>
              <a:rPr lang="it-IT" b="1" dirty="0" smtClean="0"/>
              <a:t>Fine</a:t>
            </a:r>
          </a:p>
          <a:p>
            <a:endParaRPr lang="it-IT" dirty="0"/>
          </a:p>
          <a:p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6643746" y="554543"/>
          <a:ext cx="2500254" cy="2413674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250127"/>
                <a:gridCol w="1250127"/>
              </a:tblGrid>
              <a:tr h="804558">
                <a:tc>
                  <a:txBody>
                    <a:bodyPr/>
                    <a:lstStyle/>
                    <a:p>
                      <a:r>
                        <a:rPr lang="it-IT" dirty="0" smtClean="0"/>
                        <a:t>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B</a:t>
                      </a:r>
                      <a:endParaRPr lang="it-IT" dirty="0"/>
                    </a:p>
                  </a:txBody>
                  <a:tcPr/>
                </a:tc>
              </a:tr>
              <a:tr h="804558">
                <a:tc>
                  <a:txBody>
                    <a:bodyPr/>
                    <a:lstStyle/>
                    <a:p>
                      <a:r>
                        <a:rPr lang="it-IT" dirty="0" smtClean="0"/>
                        <a:t>34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</a:t>
                      </a:r>
                      <a:endParaRPr lang="it-IT" dirty="0"/>
                    </a:p>
                  </a:txBody>
                  <a:tcPr/>
                </a:tc>
              </a:tr>
              <a:tr h="804558">
                <a:tc>
                  <a:txBody>
                    <a:bodyPr/>
                    <a:lstStyle/>
                    <a:p>
                      <a:r>
                        <a:rPr lang="it-IT" dirty="0" smtClean="0"/>
                        <a:t>OUTPUT-&gt;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</a:t>
                      </a:r>
                    </a:p>
                    <a:p>
                      <a:r>
                        <a:rPr lang="it-IT" dirty="0" smtClean="0"/>
                        <a:t>34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e 5"/>
          <p:cNvSpPr/>
          <p:nvPr/>
        </p:nvSpPr>
        <p:spPr>
          <a:xfrm>
            <a:off x="4399851" y="1194232"/>
            <a:ext cx="1430846" cy="40973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INIZIO</a:t>
            </a:r>
            <a:endParaRPr lang="it-IT" b="1" dirty="0"/>
          </a:p>
        </p:txBody>
      </p:sp>
      <p:sp>
        <p:nvSpPr>
          <p:cNvPr id="7" name="Ovale 6"/>
          <p:cNvSpPr/>
          <p:nvPr/>
        </p:nvSpPr>
        <p:spPr>
          <a:xfrm>
            <a:off x="4399853" y="6350413"/>
            <a:ext cx="1430846" cy="40973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FINE</a:t>
            </a:r>
            <a:endParaRPr lang="it-IT" b="1" dirty="0"/>
          </a:p>
        </p:txBody>
      </p:sp>
      <p:cxnSp>
        <p:nvCxnSpPr>
          <p:cNvPr id="9" name="Connettore 2 8"/>
          <p:cNvCxnSpPr>
            <a:stCxn id="6" idx="4"/>
          </p:cNvCxnSpPr>
          <p:nvPr/>
        </p:nvCxnSpPr>
        <p:spPr>
          <a:xfrm rot="5400000">
            <a:off x="4963224" y="1738137"/>
            <a:ext cx="286216" cy="178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Parallelogramma 9"/>
          <p:cNvSpPr/>
          <p:nvPr/>
        </p:nvSpPr>
        <p:spPr>
          <a:xfrm>
            <a:off x="4399851" y="1890188"/>
            <a:ext cx="1430846" cy="53495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LEGGI A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1" name="Parallelogramma 10"/>
          <p:cNvSpPr/>
          <p:nvPr/>
        </p:nvSpPr>
        <p:spPr>
          <a:xfrm>
            <a:off x="4381966" y="2577545"/>
            <a:ext cx="1430846" cy="53495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LEGGI </a:t>
            </a:r>
            <a:r>
              <a:rPr lang="it-IT" b="1" dirty="0" err="1" smtClean="0">
                <a:solidFill>
                  <a:schemeClr val="tx1"/>
                </a:solidFill>
              </a:rPr>
              <a:t>B</a:t>
            </a:r>
            <a:endParaRPr lang="it-IT" b="1" dirty="0">
              <a:solidFill>
                <a:schemeClr val="tx1"/>
              </a:solidFill>
            </a:endParaRPr>
          </a:p>
        </p:txBody>
      </p:sp>
      <p:cxnSp>
        <p:nvCxnSpPr>
          <p:cNvPr id="13" name="Connettore 2 12"/>
          <p:cNvCxnSpPr>
            <a:stCxn id="10" idx="4"/>
          </p:cNvCxnSpPr>
          <p:nvPr/>
        </p:nvCxnSpPr>
        <p:spPr>
          <a:xfrm rot="16200000" flipH="1">
            <a:off x="5039074" y="2501344"/>
            <a:ext cx="15240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Diamante 13"/>
          <p:cNvSpPr/>
          <p:nvPr/>
        </p:nvSpPr>
        <p:spPr>
          <a:xfrm>
            <a:off x="4522613" y="3283746"/>
            <a:ext cx="1147832" cy="789967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rgbClr val="000000"/>
                </a:solidFill>
              </a:rPr>
              <a:t>B</a:t>
            </a:r>
            <a:r>
              <a:rPr lang="it-IT" b="1" dirty="0" smtClean="0">
                <a:solidFill>
                  <a:srgbClr val="000000"/>
                </a:solidFill>
              </a:rPr>
              <a:t>&gt;A</a:t>
            </a:r>
            <a:endParaRPr lang="it-IT" b="1" dirty="0">
              <a:solidFill>
                <a:srgbClr val="000000"/>
              </a:solidFill>
            </a:endParaRPr>
          </a:p>
        </p:txBody>
      </p:sp>
      <p:cxnSp>
        <p:nvCxnSpPr>
          <p:cNvPr id="18" name="Forma 17"/>
          <p:cNvCxnSpPr>
            <a:stCxn id="14" idx="3"/>
          </p:cNvCxnSpPr>
          <p:nvPr/>
        </p:nvCxnSpPr>
        <p:spPr>
          <a:xfrm>
            <a:off x="5670445" y="3678730"/>
            <a:ext cx="160252" cy="43932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Forma 19"/>
          <p:cNvCxnSpPr>
            <a:stCxn id="14" idx="1"/>
          </p:cNvCxnSpPr>
          <p:nvPr/>
        </p:nvCxnSpPr>
        <p:spPr>
          <a:xfrm rot="10800000" flipV="1">
            <a:off x="4381967" y="3678729"/>
            <a:ext cx="140647" cy="43932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4121911" y="3309398"/>
            <a:ext cx="555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5812812" y="3461798"/>
            <a:ext cx="555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23" name="Parallelogramma 22"/>
          <p:cNvSpPr/>
          <p:nvPr/>
        </p:nvSpPr>
        <p:spPr>
          <a:xfrm>
            <a:off x="3406488" y="4118055"/>
            <a:ext cx="1430846" cy="53495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SCRIVI A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24" name="Parallelogramma 23"/>
          <p:cNvSpPr/>
          <p:nvPr/>
        </p:nvSpPr>
        <p:spPr>
          <a:xfrm>
            <a:off x="3406488" y="4805412"/>
            <a:ext cx="1430846" cy="53495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SCRIVI </a:t>
            </a:r>
            <a:r>
              <a:rPr lang="it-IT" b="1" dirty="0" err="1">
                <a:solidFill>
                  <a:schemeClr val="tx1"/>
                </a:solidFill>
              </a:rPr>
              <a:t>B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25" name="Parallelogramma 24"/>
          <p:cNvSpPr/>
          <p:nvPr/>
        </p:nvSpPr>
        <p:spPr>
          <a:xfrm>
            <a:off x="5448205" y="4073713"/>
            <a:ext cx="1430846" cy="53495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SCRIVI </a:t>
            </a:r>
            <a:r>
              <a:rPr lang="it-IT" b="1" dirty="0" err="1" smtClean="0">
                <a:solidFill>
                  <a:schemeClr val="tx1"/>
                </a:solidFill>
              </a:rPr>
              <a:t>B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26" name="Parallelogramma 25"/>
          <p:cNvSpPr/>
          <p:nvPr/>
        </p:nvSpPr>
        <p:spPr>
          <a:xfrm>
            <a:off x="5448205" y="4761070"/>
            <a:ext cx="1430846" cy="53495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SCRIVI A</a:t>
            </a:r>
            <a:endParaRPr lang="it-IT" b="1" dirty="0">
              <a:solidFill>
                <a:schemeClr val="tx1"/>
              </a:solidFill>
            </a:endParaRPr>
          </a:p>
        </p:txBody>
      </p:sp>
      <p:cxnSp>
        <p:nvCxnSpPr>
          <p:cNvPr id="28" name="Forma 27"/>
          <p:cNvCxnSpPr>
            <a:stCxn id="24" idx="4"/>
          </p:cNvCxnSpPr>
          <p:nvPr/>
        </p:nvCxnSpPr>
        <p:spPr>
          <a:xfrm rot="16200000" flipH="1">
            <a:off x="4477586" y="4984694"/>
            <a:ext cx="282015" cy="99336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Forma 29"/>
          <p:cNvCxnSpPr>
            <a:stCxn id="26" idx="4"/>
          </p:cNvCxnSpPr>
          <p:nvPr/>
        </p:nvCxnSpPr>
        <p:spPr>
          <a:xfrm rot="5400000">
            <a:off x="5476274" y="4935029"/>
            <a:ext cx="326357" cy="104835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endCxn id="7" idx="0"/>
          </p:cNvCxnSpPr>
          <p:nvPr/>
        </p:nvCxnSpPr>
        <p:spPr>
          <a:xfrm rot="16200000" flipH="1">
            <a:off x="4751260" y="5986396"/>
            <a:ext cx="728029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>
            <a:stCxn id="23" idx="4"/>
            <a:endCxn id="24" idx="0"/>
          </p:cNvCxnSpPr>
          <p:nvPr/>
        </p:nvCxnSpPr>
        <p:spPr>
          <a:xfrm rot="5400000">
            <a:off x="4045711" y="4729212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>
            <a:stCxn id="25" idx="4"/>
            <a:endCxn id="26" idx="0"/>
          </p:cNvCxnSpPr>
          <p:nvPr/>
        </p:nvCxnSpPr>
        <p:spPr>
          <a:xfrm rot="5400000">
            <a:off x="6087428" y="468487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11" idx="4"/>
            <a:endCxn id="14" idx="0"/>
          </p:cNvCxnSpPr>
          <p:nvPr/>
        </p:nvCxnSpPr>
        <p:spPr>
          <a:xfrm rot="5400000">
            <a:off x="5011337" y="3197694"/>
            <a:ext cx="171244" cy="8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935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434690" y="56831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2422193" y="6212558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7" name="Diamante 6"/>
          <p:cNvSpPr/>
          <p:nvPr/>
        </p:nvSpPr>
        <p:spPr>
          <a:xfrm>
            <a:off x="2618472" y="3628185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A&gt;</a:t>
            </a:r>
            <a:r>
              <a:rPr lang="it-IT" dirty="0" err="1" smtClean="0">
                <a:solidFill>
                  <a:srgbClr val="000000"/>
                </a:solidFill>
              </a:rPr>
              <a:t>B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8" name="Forma 7"/>
          <p:cNvCxnSpPr/>
          <p:nvPr/>
        </p:nvCxnSpPr>
        <p:spPr>
          <a:xfrm>
            <a:off x="4044241" y="3999032"/>
            <a:ext cx="261455" cy="2894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Forma 8"/>
          <p:cNvCxnSpPr/>
          <p:nvPr/>
        </p:nvCxnSpPr>
        <p:spPr>
          <a:xfrm rot="10800000" flipV="1">
            <a:off x="2332513" y="3999032"/>
            <a:ext cx="285958" cy="2894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2329547" y="362970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342594" y="3629700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V</a:t>
            </a:r>
            <a:endParaRPr lang="it-IT" dirty="0"/>
          </a:p>
        </p:txBody>
      </p:sp>
      <p:sp>
        <p:nvSpPr>
          <p:cNvPr id="12" name="Parallelogramma 11"/>
          <p:cNvSpPr/>
          <p:nvPr/>
        </p:nvSpPr>
        <p:spPr>
          <a:xfrm>
            <a:off x="2253552" y="1582019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3" name="Parallelogramma 12"/>
          <p:cNvSpPr/>
          <p:nvPr/>
        </p:nvSpPr>
        <p:spPr>
          <a:xfrm>
            <a:off x="2255567" y="2529352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</a:t>
            </a:r>
            <a:r>
              <a:rPr lang="it-IT" dirty="0" err="1">
                <a:solidFill>
                  <a:srgbClr val="000000"/>
                </a:solidFill>
              </a:rPr>
              <a:t>B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646406" y="761685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MAX=0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3627541" y="4288478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MAX=A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1499707" y="4288479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MAX=B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8" name="Parallelogramma 17"/>
          <p:cNvSpPr/>
          <p:nvPr/>
        </p:nvSpPr>
        <p:spPr>
          <a:xfrm>
            <a:off x="2186568" y="5267847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MAX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19" name="Forma 18"/>
          <p:cNvCxnSpPr>
            <a:stCxn id="16" idx="2"/>
          </p:cNvCxnSpPr>
          <p:nvPr/>
        </p:nvCxnSpPr>
        <p:spPr>
          <a:xfrm rot="5400000">
            <a:off x="3738108" y="4499056"/>
            <a:ext cx="154713" cy="98046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Forma 19"/>
          <p:cNvCxnSpPr>
            <a:stCxn id="17" idx="2"/>
          </p:cNvCxnSpPr>
          <p:nvPr/>
        </p:nvCxnSpPr>
        <p:spPr>
          <a:xfrm rot="16200000" flipH="1">
            <a:off x="2674190" y="4415605"/>
            <a:ext cx="154712" cy="114736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15" idx="2"/>
            <a:endCxn id="12" idx="0"/>
          </p:cNvCxnSpPr>
          <p:nvPr/>
        </p:nvCxnSpPr>
        <p:spPr>
          <a:xfrm rot="16200000" flipH="1">
            <a:off x="3229623" y="1480077"/>
            <a:ext cx="196880" cy="70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12" idx="4"/>
            <a:endCxn id="13" idx="0"/>
          </p:cNvCxnSpPr>
          <p:nvPr/>
        </p:nvCxnSpPr>
        <p:spPr>
          <a:xfrm rot="16200000" flipH="1">
            <a:off x="3241721" y="2437493"/>
            <a:ext cx="181702" cy="20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stCxn id="13" idx="4"/>
            <a:endCxn id="7" idx="0"/>
          </p:cNvCxnSpPr>
          <p:nvPr/>
        </p:nvCxnSpPr>
        <p:spPr>
          <a:xfrm rot="5400000">
            <a:off x="3165868" y="3460473"/>
            <a:ext cx="333202" cy="22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stCxn id="18" idx="4"/>
            <a:endCxn id="5" idx="0"/>
          </p:cNvCxnSpPr>
          <p:nvPr/>
        </p:nvCxnSpPr>
        <p:spPr>
          <a:xfrm rot="16200000" flipH="1">
            <a:off x="3181029" y="6117030"/>
            <a:ext cx="179080" cy="119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>
            <a:endCxn id="18" idx="1"/>
          </p:cNvCxnSpPr>
          <p:nvPr/>
        </p:nvCxnSpPr>
        <p:spPr>
          <a:xfrm rot="5400000">
            <a:off x="3283322" y="5143609"/>
            <a:ext cx="201202" cy="472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/>
          <p:cNvSpPr txBox="1"/>
          <p:nvPr/>
        </p:nvSpPr>
        <p:spPr>
          <a:xfrm>
            <a:off x="5597675" y="310953"/>
            <a:ext cx="3262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</a:t>
            </a:r>
            <a:r>
              <a:rPr lang="it-IT" dirty="0" err="1" smtClean="0"/>
              <a:t>2</a:t>
            </a:r>
            <a:r>
              <a:rPr lang="it-IT" dirty="0" smtClean="0"/>
              <a:t> NUMERI TROVARE IL MAX</a:t>
            </a:r>
            <a:endParaRPr lang="it-IT" dirty="0"/>
          </a:p>
        </p:txBody>
      </p:sp>
      <p:graphicFrame>
        <p:nvGraphicFramePr>
          <p:cNvPr id="23" name="Tabella 22"/>
          <p:cNvGraphicFramePr>
            <a:graphicFrameLocks noGrp="1"/>
          </p:cNvGraphicFramePr>
          <p:nvPr/>
        </p:nvGraphicFramePr>
        <p:xfrm>
          <a:off x="5597675" y="1045992"/>
          <a:ext cx="263615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717"/>
                <a:gridCol w="878717"/>
                <a:gridCol w="878717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MAX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B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32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3707634" y="230898"/>
            <a:ext cx="1436868" cy="51310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START</a:t>
            </a:r>
            <a:endParaRPr lang="it-IT" dirty="0"/>
          </a:p>
        </p:txBody>
      </p:sp>
      <p:sp>
        <p:nvSpPr>
          <p:cNvPr id="5" name="Ovale 4"/>
          <p:cNvSpPr/>
          <p:nvPr/>
        </p:nvSpPr>
        <p:spPr>
          <a:xfrm>
            <a:off x="3707634" y="6247088"/>
            <a:ext cx="1436868" cy="51310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STOP</a:t>
            </a:r>
            <a:endParaRPr lang="it-IT" dirty="0"/>
          </a:p>
        </p:txBody>
      </p:sp>
      <p:cxnSp>
        <p:nvCxnSpPr>
          <p:cNvPr id="7" name="Connettore 2 6"/>
          <p:cNvCxnSpPr>
            <a:stCxn id="4" idx="4"/>
          </p:cNvCxnSpPr>
          <p:nvPr/>
        </p:nvCxnSpPr>
        <p:spPr>
          <a:xfrm rot="5400000">
            <a:off x="4259308" y="897938"/>
            <a:ext cx="320692" cy="128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>
            <a:endCxn id="5" idx="0"/>
          </p:cNvCxnSpPr>
          <p:nvPr/>
        </p:nvCxnSpPr>
        <p:spPr>
          <a:xfrm rot="5400000">
            <a:off x="4304207" y="6125225"/>
            <a:ext cx="24372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6402864" y="187746"/>
          <a:ext cx="274113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3712"/>
                <a:gridCol w="913712"/>
                <a:gridCol w="9137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A(i)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MAX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77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77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OUTPUT-&gt;77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ttangolo 10"/>
          <p:cNvSpPr/>
          <p:nvPr/>
        </p:nvSpPr>
        <p:spPr>
          <a:xfrm>
            <a:off x="3605002" y="1064699"/>
            <a:ext cx="1642135" cy="5131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i=1</a:t>
            </a:r>
            <a:endParaRPr lang="it-IT" b="1" dirty="0"/>
          </a:p>
        </p:txBody>
      </p:sp>
      <p:sp>
        <p:nvSpPr>
          <p:cNvPr id="57" name="Parallelogramma 56"/>
          <p:cNvSpPr/>
          <p:nvPr/>
        </p:nvSpPr>
        <p:spPr>
          <a:xfrm>
            <a:off x="3239369" y="1696762"/>
            <a:ext cx="2007768" cy="483944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LEGGI A(i)</a:t>
            </a:r>
            <a:endParaRPr lang="it-IT" dirty="0"/>
          </a:p>
        </p:txBody>
      </p:sp>
      <p:sp>
        <p:nvSpPr>
          <p:cNvPr id="58" name="Rettangolo 57"/>
          <p:cNvSpPr/>
          <p:nvPr/>
        </p:nvSpPr>
        <p:spPr>
          <a:xfrm>
            <a:off x="3239369" y="2334638"/>
            <a:ext cx="2027011" cy="4489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Max=A</a:t>
            </a:r>
            <a:r>
              <a:rPr lang="it-IT" dirty="0" smtClean="0"/>
              <a:t>(I)</a:t>
            </a:r>
            <a:endParaRPr lang="it-IT" dirty="0"/>
          </a:p>
        </p:txBody>
      </p:sp>
      <p:sp>
        <p:nvSpPr>
          <p:cNvPr id="59" name="Rettangolo 58"/>
          <p:cNvSpPr/>
          <p:nvPr/>
        </p:nvSpPr>
        <p:spPr>
          <a:xfrm>
            <a:off x="3239369" y="2911866"/>
            <a:ext cx="1905133" cy="5772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i=i+1</a:t>
            </a:r>
            <a:endParaRPr lang="it-IT" dirty="0"/>
          </a:p>
        </p:txBody>
      </p:sp>
      <p:sp>
        <p:nvSpPr>
          <p:cNvPr id="60" name="Parallelogramma 59"/>
          <p:cNvSpPr/>
          <p:nvPr/>
        </p:nvSpPr>
        <p:spPr>
          <a:xfrm>
            <a:off x="3136734" y="3694368"/>
            <a:ext cx="2007768" cy="602901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LEGGI A(i)</a:t>
            </a:r>
            <a:endParaRPr lang="it-IT" dirty="0"/>
          </a:p>
        </p:txBody>
      </p:sp>
      <p:sp>
        <p:nvSpPr>
          <p:cNvPr id="61" name="Diamante 60"/>
          <p:cNvSpPr/>
          <p:nvPr/>
        </p:nvSpPr>
        <p:spPr>
          <a:xfrm>
            <a:off x="3136734" y="4451205"/>
            <a:ext cx="2347739" cy="846628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MAX&gt;A(i)</a:t>
            </a:r>
            <a:endParaRPr lang="it-IT" dirty="0"/>
          </a:p>
        </p:txBody>
      </p:sp>
      <p:cxnSp>
        <p:nvCxnSpPr>
          <p:cNvPr id="63" name="Forma 62"/>
          <p:cNvCxnSpPr>
            <a:stCxn id="61" idx="3"/>
          </p:cNvCxnSpPr>
          <p:nvPr/>
        </p:nvCxnSpPr>
        <p:spPr>
          <a:xfrm>
            <a:off x="5484473" y="4874519"/>
            <a:ext cx="378464" cy="5772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Parallelogramma 63"/>
          <p:cNvSpPr/>
          <p:nvPr/>
        </p:nvSpPr>
        <p:spPr>
          <a:xfrm>
            <a:off x="5247137" y="5297833"/>
            <a:ext cx="1712699" cy="628564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STAMPA MAX</a:t>
            </a:r>
            <a:endParaRPr lang="it-IT" dirty="0"/>
          </a:p>
        </p:txBody>
      </p:sp>
      <p:sp>
        <p:nvSpPr>
          <p:cNvPr id="65" name="Parallelogramma 64"/>
          <p:cNvSpPr/>
          <p:nvPr/>
        </p:nvSpPr>
        <p:spPr>
          <a:xfrm>
            <a:off x="1892303" y="5137483"/>
            <a:ext cx="1712699" cy="628564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STAMPA A(i)</a:t>
            </a:r>
            <a:endParaRPr lang="it-IT" dirty="0"/>
          </a:p>
        </p:txBody>
      </p:sp>
      <p:cxnSp>
        <p:nvCxnSpPr>
          <p:cNvPr id="66" name="Forma 65"/>
          <p:cNvCxnSpPr>
            <a:stCxn id="61" idx="1"/>
            <a:endCxn id="65" idx="0"/>
          </p:cNvCxnSpPr>
          <p:nvPr/>
        </p:nvCxnSpPr>
        <p:spPr>
          <a:xfrm rot="10800000" flipV="1">
            <a:off x="2748654" y="4874519"/>
            <a:ext cx="388081" cy="26296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CasellaDiTesto 68"/>
          <p:cNvSpPr txBox="1"/>
          <p:nvPr/>
        </p:nvSpPr>
        <p:spPr>
          <a:xfrm>
            <a:off x="5862937" y="4874519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70" name="CasellaDiTesto 69"/>
          <p:cNvSpPr txBox="1"/>
          <p:nvPr/>
        </p:nvSpPr>
        <p:spPr>
          <a:xfrm>
            <a:off x="2437545" y="4874519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F</a:t>
            </a:r>
            <a:endParaRPr lang="it-IT" dirty="0"/>
          </a:p>
        </p:txBody>
      </p:sp>
      <p:cxnSp>
        <p:nvCxnSpPr>
          <p:cNvPr id="72" name="Forma 71"/>
          <p:cNvCxnSpPr>
            <a:stCxn id="65" idx="4"/>
          </p:cNvCxnSpPr>
          <p:nvPr/>
        </p:nvCxnSpPr>
        <p:spPr>
          <a:xfrm rot="16200000" flipH="1">
            <a:off x="4187137" y="4327563"/>
            <a:ext cx="237316" cy="3114284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470868" y="368558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2436679" y="5589104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7" name="Diamante 6"/>
          <p:cNvSpPr/>
          <p:nvPr/>
        </p:nvSpPr>
        <p:spPr>
          <a:xfrm>
            <a:off x="2618472" y="3628185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A&gt;</a:t>
            </a:r>
            <a:r>
              <a:rPr lang="it-IT" dirty="0" err="1" smtClean="0">
                <a:solidFill>
                  <a:srgbClr val="000000"/>
                </a:solidFill>
              </a:rPr>
              <a:t>B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8" name="Forma 7"/>
          <p:cNvCxnSpPr/>
          <p:nvPr/>
        </p:nvCxnSpPr>
        <p:spPr>
          <a:xfrm>
            <a:off x="4044241" y="3999032"/>
            <a:ext cx="261455" cy="2894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Forma 8"/>
          <p:cNvCxnSpPr/>
          <p:nvPr/>
        </p:nvCxnSpPr>
        <p:spPr>
          <a:xfrm rot="10800000" flipV="1">
            <a:off x="2332513" y="3999032"/>
            <a:ext cx="285958" cy="2894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2329547" y="362970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147879" y="3629700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V</a:t>
            </a:r>
            <a:endParaRPr lang="it-IT" dirty="0"/>
          </a:p>
        </p:txBody>
      </p:sp>
      <p:sp>
        <p:nvSpPr>
          <p:cNvPr id="12" name="Parallelogramma 11"/>
          <p:cNvSpPr/>
          <p:nvPr/>
        </p:nvSpPr>
        <p:spPr>
          <a:xfrm>
            <a:off x="2228892" y="1483387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3" name="Parallelogramma 12"/>
          <p:cNvSpPr/>
          <p:nvPr/>
        </p:nvSpPr>
        <p:spPr>
          <a:xfrm>
            <a:off x="2243237" y="2529352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</a:t>
            </a:r>
            <a:r>
              <a:rPr lang="it-IT" dirty="0" err="1">
                <a:solidFill>
                  <a:srgbClr val="000000"/>
                </a:solidFill>
              </a:rPr>
              <a:t>B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8" name="Parallelogramma 17"/>
          <p:cNvSpPr/>
          <p:nvPr/>
        </p:nvSpPr>
        <p:spPr>
          <a:xfrm>
            <a:off x="3264581" y="4288478"/>
            <a:ext cx="2156026" cy="62345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</a:t>
            </a:r>
            <a:r>
              <a:rPr lang="it-IT" dirty="0">
                <a:solidFill>
                  <a:srgbClr val="000000"/>
                </a:solidFill>
              </a:rPr>
              <a:t>A</a:t>
            </a:r>
          </a:p>
        </p:txBody>
      </p:sp>
      <p:cxnSp>
        <p:nvCxnSpPr>
          <p:cNvPr id="19" name="Forma 18"/>
          <p:cNvCxnSpPr/>
          <p:nvPr/>
        </p:nvCxnSpPr>
        <p:spPr>
          <a:xfrm rot="5400000">
            <a:off x="3738108" y="4499056"/>
            <a:ext cx="154713" cy="98046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Forma 19"/>
          <p:cNvCxnSpPr/>
          <p:nvPr/>
        </p:nvCxnSpPr>
        <p:spPr>
          <a:xfrm rot="16200000" flipH="1">
            <a:off x="2674190" y="4415605"/>
            <a:ext cx="154712" cy="114736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4" idx="4"/>
            <a:endCxn id="12" idx="0"/>
          </p:cNvCxnSpPr>
          <p:nvPr/>
        </p:nvCxnSpPr>
        <p:spPr>
          <a:xfrm rot="5400000">
            <a:off x="3070382" y="1228536"/>
            <a:ext cx="491375" cy="183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12" idx="4"/>
            <a:endCxn id="13" idx="0"/>
          </p:cNvCxnSpPr>
          <p:nvPr/>
        </p:nvCxnSpPr>
        <p:spPr>
          <a:xfrm rot="16200000" flipH="1">
            <a:off x="3173910" y="2382012"/>
            <a:ext cx="280334" cy="143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stCxn id="13" idx="4"/>
            <a:endCxn id="7" idx="0"/>
          </p:cNvCxnSpPr>
          <p:nvPr/>
        </p:nvCxnSpPr>
        <p:spPr>
          <a:xfrm rot="16200000" flipH="1">
            <a:off x="3159702" y="3456530"/>
            <a:ext cx="333202" cy="10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endCxn id="5" idx="0"/>
          </p:cNvCxnSpPr>
          <p:nvPr/>
        </p:nvCxnSpPr>
        <p:spPr>
          <a:xfrm rot="5400000">
            <a:off x="3037745" y="5319944"/>
            <a:ext cx="522459" cy="158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Parallelogramma 28"/>
          <p:cNvSpPr/>
          <p:nvPr/>
        </p:nvSpPr>
        <p:spPr>
          <a:xfrm>
            <a:off x="1099849" y="4301014"/>
            <a:ext cx="2156026" cy="610919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</a:t>
            </a:r>
            <a:r>
              <a:rPr lang="it-IT" dirty="0" err="1">
                <a:solidFill>
                  <a:srgbClr val="000000"/>
                </a:solidFill>
              </a:rPr>
              <a:t>B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5671653" y="702752"/>
            <a:ext cx="30540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DUE NUMERI</a:t>
            </a:r>
          </a:p>
          <a:p>
            <a:r>
              <a:rPr lang="it-IT" dirty="0" smtClean="0"/>
              <a:t>STAMPA QUELLO PIU’ GRANDE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PROBLEMA: DATI </a:t>
            </a:r>
            <a:r>
              <a:rPr lang="it-IT" sz="2800" b="1" dirty="0" err="1" smtClean="0"/>
              <a:t>5</a:t>
            </a:r>
            <a:r>
              <a:rPr lang="it-IT" sz="2800" b="1" dirty="0" smtClean="0"/>
              <a:t> NUMERI TROVA IL MAX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5025715" cy="4525963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Uso la variabile A(i) con i=1-5</a:t>
            </a:r>
          </a:p>
          <a:p>
            <a:pPr>
              <a:buNone/>
            </a:pPr>
            <a:r>
              <a:rPr lang="it-IT" dirty="0" smtClean="0"/>
              <a:t>Max</a:t>
            </a:r>
          </a:p>
          <a:p>
            <a:pPr>
              <a:buNone/>
            </a:pPr>
            <a:r>
              <a:rPr lang="it-IT" dirty="0" smtClean="0"/>
              <a:t>Per i che va da </a:t>
            </a:r>
            <a:r>
              <a:rPr lang="it-IT" dirty="0" err="1" smtClean="0"/>
              <a:t>1</a:t>
            </a:r>
            <a:r>
              <a:rPr lang="it-IT" dirty="0" smtClean="0"/>
              <a:t> a </a:t>
            </a:r>
            <a:r>
              <a:rPr lang="it-IT" dirty="0" err="1" smtClean="0"/>
              <a:t>5</a:t>
            </a:r>
            <a:r>
              <a:rPr lang="it-IT" dirty="0" smtClean="0"/>
              <a:t> </a:t>
            </a:r>
            <a:r>
              <a:rPr lang="it-IT" b="1" dirty="0" smtClean="0">
                <a:solidFill>
                  <a:srgbClr val="FF0000"/>
                </a:solidFill>
              </a:rPr>
              <a:t>ripeti</a:t>
            </a:r>
            <a:r>
              <a:rPr lang="it-IT" dirty="0" smtClean="0"/>
              <a:t>:</a:t>
            </a:r>
          </a:p>
          <a:p>
            <a:pPr lvl="1">
              <a:buFontTx/>
              <a:buChar char="-"/>
            </a:pPr>
            <a:r>
              <a:rPr lang="it-IT" dirty="0" smtClean="0"/>
              <a:t>Leggi A(i)</a:t>
            </a:r>
          </a:p>
          <a:p>
            <a:pPr lvl="1">
              <a:buFontTx/>
              <a:buChar char="-"/>
            </a:pPr>
            <a:r>
              <a:rPr lang="it-IT" dirty="0" smtClean="0"/>
              <a:t>Se A(i)&gt;</a:t>
            </a:r>
            <a:r>
              <a:rPr lang="it-IT" dirty="0" err="1" smtClean="0"/>
              <a:t>max</a:t>
            </a:r>
            <a:r>
              <a:rPr lang="it-IT" dirty="0" smtClean="0"/>
              <a:t> allora </a:t>
            </a:r>
            <a:r>
              <a:rPr lang="it-IT" dirty="0" err="1" smtClean="0"/>
              <a:t>max=A</a:t>
            </a:r>
            <a:r>
              <a:rPr lang="it-IT" dirty="0" smtClean="0"/>
              <a:t>(i)</a:t>
            </a:r>
          </a:p>
          <a:p>
            <a:pPr>
              <a:buNone/>
            </a:pPr>
            <a:r>
              <a:rPr lang="it-IT" dirty="0" smtClean="0"/>
              <a:t>Scrivi max.</a:t>
            </a:r>
          </a:p>
          <a:p>
            <a:pPr>
              <a:buNone/>
            </a:pPr>
            <a:r>
              <a:rPr lang="it-IT" dirty="0" smtClean="0"/>
              <a:t>Fine</a:t>
            </a:r>
          </a:p>
          <a:p>
            <a:pPr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617774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775853" y="408623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6741297" y="6212558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6" name="Diamante 5"/>
          <p:cNvSpPr/>
          <p:nvPr/>
        </p:nvSpPr>
        <p:spPr>
          <a:xfrm>
            <a:off x="2648819" y="3201245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</a:t>
            </a:r>
            <a:r>
              <a:rPr lang="it-IT" dirty="0" err="1" smtClean="0">
                <a:solidFill>
                  <a:srgbClr val="000000"/>
                </a:solidFill>
              </a:rPr>
              <a:t>5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Parallelogramma 6"/>
          <p:cNvSpPr/>
          <p:nvPr/>
        </p:nvSpPr>
        <p:spPr>
          <a:xfrm>
            <a:off x="2160738" y="4636441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314877" y="2359421"/>
            <a:ext cx="2169703" cy="50374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MAX=A</a:t>
            </a:r>
            <a:r>
              <a:rPr lang="it-IT" dirty="0" smtClean="0">
                <a:solidFill>
                  <a:srgbClr val="000000"/>
                </a:solidFill>
              </a:rPr>
              <a:t>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0" name="Diamante 9"/>
          <p:cNvSpPr/>
          <p:nvPr/>
        </p:nvSpPr>
        <p:spPr>
          <a:xfrm>
            <a:off x="2314877" y="5285673"/>
            <a:ext cx="2156025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A(i)&gt;MAX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900064" y="5945966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MAX=A</a:t>
            </a:r>
            <a:r>
              <a:rPr lang="it-IT" dirty="0" smtClean="0">
                <a:solidFill>
                  <a:srgbClr val="000000"/>
                </a:solidFill>
              </a:rPr>
              <a:t>(I)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12" name="Forma 11"/>
          <p:cNvCxnSpPr/>
          <p:nvPr/>
        </p:nvCxnSpPr>
        <p:spPr>
          <a:xfrm>
            <a:off x="4316764" y="5655005"/>
            <a:ext cx="261455" cy="2894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Forma 12"/>
          <p:cNvCxnSpPr/>
          <p:nvPr/>
        </p:nvCxnSpPr>
        <p:spPr>
          <a:xfrm>
            <a:off x="2220572" y="5655004"/>
            <a:ext cx="1141132" cy="914416"/>
          </a:xfrm>
          <a:prstGeom prst="bentConnector3">
            <a:avLst>
              <a:gd name="adj1" fmla="val -153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2125617" y="5285673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4578219" y="5285673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cxnSp>
        <p:nvCxnSpPr>
          <p:cNvPr id="17" name="Forma 16"/>
          <p:cNvCxnSpPr>
            <a:stCxn id="11" idx="2"/>
          </p:cNvCxnSpPr>
          <p:nvPr/>
        </p:nvCxnSpPr>
        <p:spPr>
          <a:xfrm rot="5400000">
            <a:off x="3969962" y="5961163"/>
            <a:ext cx="1588" cy="1216515"/>
          </a:xfrm>
          <a:prstGeom prst="bentConnector4">
            <a:avLst>
              <a:gd name="adj1" fmla="val 413413"/>
              <a:gd name="adj2" fmla="val 7787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Forma 22"/>
          <p:cNvCxnSpPr>
            <a:endCxn id="6" idx="0"/>
          </p:cNvCxnSpPr>
          <p:nvPr/>
        </p:nvCxnSpPr>
        <p:spPr>
          <a:xfrm rot="5400000" flipH="1" flipV="1">
            <a:off x="1678014" y="4884936"/>
            <a:ext cx="3367381" cy="1588"/>
          </a:xfrm>
          <a:prstGeom prst="bentConnector5">
            <a:avLst>
              <a:gd name="adj1" fmla="val -4499"/>
              <a:gd name="adj2" fmla="val -102164043"/>
              <a:gd name="adj3" fmla="val 106789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3045274" y="3676872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cxnSp>
        <p:nvCxnSpPr>
          <p:cNvPr id="36" name="Forma 12"/>
          <p:cNvCxnSpPr>
            <a:stCxn id="6" idx="3"/>
            <a:endCxn id="5" idx="0"/>
          </p:cNvCxnSpPr>
          <p:nvPr/>
        </p:nvCxnSpPr>
        <p:spPr>
          <a:xfrm>
            <a:off x="4074589" y="3531392"/>
            <a:ext cx="3521072" cy="268116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ella 39"/>
          <p:cNvGraphicFramePr>
            <a:graphicFrameLocks noGrp="1"/>
          </p:cNvGraphicFramePr>
          <p:nvPr/>
        </p:nvGraphicFramePr>
        <p:xfrm>
          <a:off x="6741297" y="565048"/>
          <a:ext cx="2079282" cy="280509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93094"/>
                <a:gridCol w="693094"/>
                <a:gridCol w="693094"/>
              </a:tblGrid>
              <a:tr h="649253">
                <a:tc>
                  <a:txBody>
                    <a:bodyPr/>
                    <a:lstStyle/>
                    <a:p>
                      <a:r>
                        <a:rPr lang="it-IT" dirty="0" smtClean="0"/>
                        <a:t>MAX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A(i)</a:t>
                      </a:r>
                    </a:p>
                  </a:txBody>
                  <a:tcPr/>
                </a:tc>
              </a:tr>
              <a:tr h="337849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00"/>
                          </a:solidFill>
                        </a:rPr>
                        <a:t>99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27</a:t>
                      </a:r>
                    </a:p>
                  </a:txBody>
                  <a:tcPr/>
                </a:tc>
              </a:tr>
              <a:tr h="382574"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55</a:t>
                      </a:r>
                    </a:p>
                  </a:txBody>
                  <a:tcPr/>
                </a:tc>
              </a:tr>
              <a:tr h="361878"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40</a:t>
                      </a:r>
                    </a:p>
                  </a:txBody>
                  <a:tcPr/>
                </a:tc>
              </a:tr>
              <a:tr h="392492"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99</a:t>
                      </a:r>
                    </a:p>
                  </a:txBody>
                  <a:tcPr/>
                </a:tc>
              </a:tr>
              <a:tr h="649253"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1</a:t>
                      </a:r>
                      <a:endParaRPr lang="it-IT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Parallelogramma 40"/>
          <p:cNvSpPr/>
          <p:nvPr/>
        </p:nvSpPr>
        <p:spPr>
          <a:xfrm>
            <a:off x="6293998" y="4149916"/>
            <a:ext cx="2156026" cy="765631"/>
          </a:xfrm>
          <a:prstGeom prst="parallelogram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MAX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22" name="Parallelogramma 21"/>
          <p:cNvSpPr/>
          <p:nvPr/>
        </p:nvSpPr>
        <p:spPr>
          <a:xfrm>
            <a:off x="2456358" y="1668252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2521142" y="1200663"/>
            <a:ext cx="2169703" cy="33657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2648819" y="4012987"/>
            <a:ext cx="1356309" cy="45104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4111371" y="316206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F</a:t>
            </a:r>
            <a:endParaRPr lang="it-IT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-48594" y="351018"/>
            <a:ext cx="2854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</a:t>
            </a:r>
            <a:r>
              <a:rPr lang="it-IT" dirty="0" err="1" smtClean="0"/>
              <a:t>5</a:t>
            </a:r>
            <a:r>
              <a:rPr lang="it-IT" dirty="0" smtClean="0"/>
              <a:t> numeri trovare il MAX</a:t>
            </a:r>
            <a:endParaRPr lang="it-IT" dirty="0"/>
          </a:p>
        </p:txBody>
      </p:sp>
      <p:cxnSp>
        <p:nvCxnSpPr>
          <p:cNvPr id="27" name="Forma 26"/>
          <p:cNvCxnSpPr>
            <a:stCxn id="4" idx="4"/>
            <a:endCxn id="24" idx="0"/>
          </p:cNvCxnSpPr>
          <p:nvPr/>
        </p:nvCxnSpPr>
        <p:spPr>
          <a:xfrm rot="5400000">
            <a:off x="3533813" y="1104259"/>
            <a:ext cx="168586" cy="2422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Forma 26"/>
          <p:cNvCxnSpPr>
            <a:stCxn id="24" idx="2"/>
            <a:endCxn id="22" idx="1"/>
          </p:cNvCxnSpPr>
          <p:nvPr/>
        </p:nvCxnSpPr>
        <p:spPr>
          <a:xfrm rot="5400000">
            <a:off x="3538251" y="1600508"/>
            <a:ext cx="131019" cy="446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Forma 26"/>
          <p:cNvCxnSpPr>
            <a:stCxn id="8" idx="2"/>
          </p:cNvCxnSpPr>
          <p:nvPr/>
        </p:nvCxnSpPr>
        <p:spPr>
          <a:xfrm rot="5400000">
            <a:off x="3227743" y="2990073"/>
            <a:ext cx="298893" cy="4508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Forma 26"/>
          <p:cNvCxnSpPr>
            <a:stCxn id="25" idx="2"/>
          </p:cNvCxnSpPr>
          <p:nvPr/>
        </p:nvCxnSpPr>
        <p:spPr>
          <a:xfrm rot="16200000" flipH="1">
            <a:off x="3234221" y="4556786"/>
            <a:ext cx="206919" cy="2141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Forma 26"/>
          <p:cNvCxnSpPr>
            <a:endCxn id="25" idx="0"/>
          </p:cNvCxnSpPr>
          <p:nvPr/>
        </p:nvCxnSpPr>
        <p:spPr>
          <a:xfrm rot="5400000">
            <a:off x="3251251" y="3937262"/>
            <a:ext cx="151449" cy="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Forma 26"/>
          <p:cNvCxnSpPr>
            <a:endCxn id="10" idx="0"/>
          </p:cNvCxnSpPr>
          <p:nvPr/>
        </p:nvCxnSpPr>
        <p:spPr>
          <a:xfrm rot="5400000">
            <a:off x="3340312" y="5226253"/>
            <a:ext cx="111999" cy="684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Forma 26"/>
          <p:cNvCxnSpPr>
            <a:stCxn id="22" idx="4"/>
          </p:cNvCxnSpPr>
          <p:nvPr/>
        </p:nvCxnSpPr>
        <p:spPr>
          <a:xfrm rot="5400000">
            <a:off x="3363593" y="2241625"/>
            <a:ext cx="206919" cy="1346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500985" y="346953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6517647" y="5277377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6" name="Diamante 5"/>
          <p:cNvSpPr/>
          <p:nvPr/>
        </p:nvSpPr>
        <p:spPr>
          <a:xfrm>
            <a:off x="2648819" y="2307599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</a:t>
            </a:r>
            <a:r>
              <a:rPr lang="it-IT" dirty="0" err="1" smtClean="0">
                <a:solidFill>
                  <a:srgbClr val="000000"/>
                </a:solidFill>
              </a:rPr>
              <a:t>5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Parallelogramma 6"/>
          <p:cNvSpPr/>
          <p:nvPr/>
        </p:nvSpPr>
        <p:spPr>
          <a:xfrm>
            <a:off x="2270981" y="3131353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683549" y="1148398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i=0; MAX=0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0" name="Diamante 9"/>
          <p:cNvSpPr/>
          <p:nvPr/>
        </p:nvSpPr>
        <p:spPr>
          <a:xfrm>
            <a:off x="2314877" y="3780585"/>
            <a:ext cx="2156025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A(i)&gt;MAX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900064" y="4440878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MAX=A(i)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12" name="Forma 11"/>
          <p:cNvCxnSpPr>
            <a:stCxn id="10" idx="3"/>
            <a:endCxn id="11" idx="0"/>
          </p:cNvCxnSpPr>
          <p:nvPr/>
        </p:nvCxnSpPr>
        <p:spPr>
          <a:xfrm>
            <a:off x="4470902" y="4110732"/>
            <a:ext cx="107317" cy="3301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Forma 12"/>
          <p:cNvCxnSpPr>
            <a:stCxn id="10" idx="1"/>
          </p:cNvCxnSpPr>
          <p:nvPr/>
        </p:nvCxnSpPr>
        <p:spPr>
          <a:xfrm rot="10800000" flipH="1" flipV="1">
            <a:off x="2314876" y="4110731"/>
            <a:ext cx="1065499" cy="1478371"/>
          </a:xfrm>
          <a:prstGeom prst="bentConnector4">
            <a:avLst>
              <a:gd name="adj1" fmla="val -21455"/>
              <a:gd name="adj2" fmla="val 9953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2125617" y="3780585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2718280" y="5880064"/>
            <a:ext cx="1356309" cy="33249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578219" y="3780585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cxnSp>
        <p:nvCxnSpPr>
          <p:cNvPr id="17" name="Forma 16"/>
          <p:cNvCxnSpPr>
            <a:stCxn id="11" idx="2"/>
          </p:cNvCxnSpPr>
          <p:nvPr/>
        </p:nvCxnSpPr>
        <p:spPr>
          <a:xfrm rot="5400000">
            <a:off x="3716912" y="4727795"/>
            <a:ext cx="524771" cy="119784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Forma 22"/>
          <p:cNvCxnSpPr>
            <a:stCxn id="15" idx="2"/>
            <a:endCxn id="6" idx="0"/>
          </p:cNvCxnSpPr>
          <p:nvPr/>
        </p:nvCxnSpPr>
        <p:spPr>
          <a:xfrm rot="5400000" flipH="1">
            <a:off x="1426591" y="4242713"/>
            <a:ext cx="3904958" cy="34731"/>
          </a:xfrm>
          <a:prstGeom prst="bentConnector5">
            <a:avLst>
              <a:gd name="adj1" fmla="val -5854"/>
              <a:gd name="adj2" fmla="val 5243638"/>
              <a:gd name="adj3" fmla="val 105854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3441340" y="278322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4136280" y="230760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cxnSp>
        <p:nvCxnSpPr>
          <p:cNvPr id="36" name="Forma 12"/>
          <p:cNvCxnSpPr>
            <a:stCxn id="6" idx="3"/>
            <a:endCxn id="41" idx="0"/>
          </p:cNvCxnSpPr>
          <p:nvPr/>
        </p:nvCxnSpPr>
        <p:spPr>
          <a:xfrm>
            <a:off x="4074589" y="2637746"/>
            <a:ext cx="3297422" cy="151217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ella 39"/>
          <p:cNvGraphicFramePr>
            <a:graphicFrameLocks noGrp="1"/>
          </p:cNvGraphicFramePr>
          <p:nvPr>
            <p:extLst/>
          </p:nvPr>
        </p:nvGraphicFramePr>
        <p:xfrm>
          <a:off x="7410383" y="0"/>
          <a:ext cx="2079282" cy="3127064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93094"/>
                <a:gridCol w="693094"/>
                <a:gridCol w="693094"/>
              </a:tblGrid>
              <a:tr h="669947">
                <a:tc>
                  <a:txBody>
                    <a:bodyPr/>
                    <a:lstStyle/>
                    <a:p>
                      <a:r>
                        <a:rPr lang="it-IT" dirty="0" smtClean="0"/>
                        <a:t>MAX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lt1"/>
                          </a:solidFill>
                        </a:rPr>
                        <a:t>i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A(i)</a:t>
                      </a:r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00"/>
                          </a:solidFill>
                        </a:rPr>
                        <a:t>88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00"/>
                          </a:solidFill>
                        </a:rPr>
                        <a:t>10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00"/>
                          </a:solidFill>
                        </a:rPr>
                        <a:t>55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516402"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00"/>
                          </a:solidFill>
                        </a:rPr>
                        <a:t>33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00"/>
                          </a:solidFill>
                        </a:rPr>
                        <a:t>88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00"/>
                          </a:solidFill>
                        </a:rPr>
                        <a:t>11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88143"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it-IT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Parallelogramma 40"/>
          <p:cNvSpPr/>
          <p:nvPr/>
        </p:nvSpPr>
        <p:spPr>
          <a:xfrm>
            <a:off x="6293998" y="4149916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MAX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5" name="Connettore 2 24"/>
          <p:cNvCxnSpPr>
            <a:stCxn id="41" idx="4"/>
            <a:endCxn id="5" idx="0"/>
          </p:cNvCxnSpPr>
          <p:nvPr/>
        </p:nvCxnSpPr>
        <p:spPr>
          <a:xfrm rot="5400000">
            <a:off x="7191096" y="5096462"/>
            <a:ext cx="36183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-48594" y="338689"/>
            <a:ext cx="2866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5 numeri trovare il MAX</a:t>
            </a:r>
            <a:endParaRPr lang="it-IT" dirty="0"/>
          </a:p>
        </p:txBody>
      </p:sp>
      <p:cxnSp>
        <p:nvCxnSpPr>
          <p:cNvPr id="24" name="Connettore 2 23"/>
          <p:cNvCxnSpPr>
            <a:endCxn id="7" idx="0"/>
          </p:cNvCxnSpPr>
          <p:nvPr/>
        </p:nvCxnSpPr>
        <p:spPr>
          <a:xfrm flipH="1">
            <a:off x="3348994" y="2950438"/>
            <a:ext cx="12710" cy="1809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2 2"/>
          <p:cNvCxnSpPr>
            <a:stCxn id="4" idx="4"/>
            <a:endCxn id="8" idx="0"/>
          </p:cNvCxnSpPr>
          <p:nvPr/>
        </p:nvCxnSpPr>
        <p:spPr>
          <a:xfrm>
            <a:off x="3355349" y="970407"/>
            <a:ext cx="6355" cy="1779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stCxn id="8" idx="2"/>
            <a:endCxn id="6" idx="0"/>
          </p:cNvCxnSpPr>
          <p:nvPr/>
        </p:nvCxnSpPr>
        <p:spPr>
          <a:xfrm>
            <a:off x="3361704" y="1771852"/>
            <a:ext cx="0" cy="5357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stCxn id="7" idx="4"/>
            <a:endCxn id="10" idx="0"/>
          </p:cNvCxnSpPr>
          <p:nvPr/>
        </p:nvCxnSpPr>
        <p:spPr>
          <a:xfrm>
            <a:off x="3348994" y="3668586"/>
            <a:ext cx="43896" cy="1119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>
            <a:endCxn id="15" idx="0"/>
          </p:cNvCxnSpPr>
          <p:nvPr/>
        </p:nvCxnSpPr>
        <p:spPr>
          <a:xfrm flipH="1">
            <a:off x="3396435" y="5554685"/>
            <a:ext cx="1" cy="3253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641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718280" y="56831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START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6517647" y="5277377"/>
            <a:ext cx="1708727" cy="62345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0000"/>
                </a:solidFill>
              </a:rPr>
              <a:t>STOP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6" name="Diamante 5"/>
          <p:cNvSpPr/>
          <p:nvPr/>
        </p:nvSpPr>
        <p:spPr>
          <a:xfrm>
            <a:off x="2648819" y="2307599"/>
            <a:ext cx="1425770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i&lt;</a:t>
            </a:r>
            <a:r>
              <a:rPr lang="it-IT" dirty="0" err="1" smtClean="0">
                <a:solidFill>
                  <a:srgbClr val="000000"/>
                </a:solidFill>
              </a:rPr>
              <a:t>=N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Parallelogramma 6"/>
          <p:cNvSpPr/>
          <p:nvPr/>
        </p:nvSpPr>
        <p:spPr>
          <a:xfrm>
            <a:off x="2270981" y="3131353"/>
            <a:ext cx="2156026" cy="537233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A(i)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891788" y="708021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MAX=0; i=1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9" name="Parallelogramma 8"/>
          <p:cNvSpPr/>
          <p:nvPr/>
        </p:nvSpPr>
        <p:spPr>
          <a:xfrm>
            <a:off x="2422193" y="1421272"/>
            <a:ext cx="2156026" cy="554194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LEGGI </a:t>
            </a:r>
            <a:r>
              <a:rPr lang="it-IT" dirty="0" err="1" smtClean="0">
                <a:solidFill>
                  <a:srgbClr val="000000"/>
                </a:solidFill>
              </a:rPr>
              <a:t>N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0" name="Diamante 9"/>
          <p:cNvSpPr/>
          <p:nvPr/>
        </p:nvSpPr>
        <p:spPr>
          <a:xfrm>
            <a:off x="2314877" y="3780585"/>
            <a:ext cx="2156025" cy="660293"/>
          </a:xfrm>
          <a:prstGeom prst="diamon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A(i)&gt;MAX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900064" y="4440878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</a:rPr>
              <a:t>MAX=A</a:t>
            </a:r>
            <a:r>
              <a:rPr lang="it-IT" dirty="0" smtClean="0">
                <a:solidFill>
                  <a:srgbClr val="000000"/>
                </a:solidFill>
              </a:rPr>
              <a:t>(I)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12" name="Forma 11"/>
          <p:cNvCxnSpPr/>
          <p:nvPr/>
        </p:nvCxnSpPr>
        <p:spPr>
          <a:xfrm>
            <a:off x="4316764" y="4149917"/>
            <a:ext cx="261455" cy="28944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Forma 12"/>
          <p:cNvCxnSpPr/>
          <p:nvPr/>
        </p:nvCxnSpPr>
        <p:spPr>
          <a:xfrm rot="16200000" flipH="1">
            <a:off x="2080880" y="4289608"/>
            <a:ext cx="1439187" cy="1159804"/>
          </a:xfrm>
          <a:prstGeom prst="bentConnector3">
            <a:avLst>
              <a:gd name="adj1" fmla="val 9792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2125617" y="3780585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2718280" y="5589104"/>
            <a:ext cx="1356309" cy="62345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I=I+1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578219" y="3780585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cxnSp>
        <p:nvCxnSpPr>
          <p:cNvPr id="17" name="Forma 16"/>
          <p:cNvCxnSpPr>
            <a:stCxn id="11" idx="2"/>
          </p:cNvCxnSpPr>
          <p:nvPr/>
        </p:nvCxnSpPr>
        <p:spPr>
          <a:xfrm rot="5400000">
            <a:off x="3716912" y="4727795"/>
            <a:ext cx="524771" cy="119784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Forma 22"/>
          <p:cNvCxnSpPr>
            <a:stCxn id="15" idx="2"/>
            <a:endCxn id="6" idx="0"/>
          </p:cNvCxnSpPr>
          <p:nvPr/>
        </p:nvCxnSpPr>
        <p:spPr>
          <a:xfrm rot="5400000" flipH="1">
            <a:off x="1426590" y="4242714"/>
            <a:ext cx="3904959" cy="34731"/>
          </a:xfrm>
          <a:prstGeom prst="bentConnector5">
            <a:avLst>
              <a:gd name="adj1" fmla="val -5854"/>
              <a:gd name="adj2" fmla="val 4774812"/>
              <a:gd name="adj3" fmla="val 105854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3441340" y="2783226"/>
            <a:ext cx="315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4136280" y="230760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cxnSp>
        <p:nvCxnSpPr>
          <p:cNvPr id="36" name="Forma 12"/>
          <p:cNvCxnSpPr>
            <a:stCxn id="6" idx="3"/>
            <a:endCxn id="41" idx="0"/>
          </p:cNvCxnSpPr>
          <p:nvPr/>
        </p:nvCxnSpPr>
        <p:spPr>
          <a:xfrm>
            <a:off x="4074589" y="2637746"/>
            <a:ext cx="3297422" cy="151217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ella 39"/>
          <p:cNvGraphicFramePr>
            <a:graphicFrameLocks noGrp="1"/>
          </p:cNvGraphicFramePr>
          <p:nvPr/>
        </p:nvGraphicFramePr>
        <p:xfrm>
          <a:off x="6556020" y="69659"/>
          <a:ext cx="2079282" cy="234577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93094"/>
                <a:gridCol w="693094"/>
                <a:gridCol w="693094"/>
              </a:tblGrid>
              <a:tr h="545075">
                <a:tc>
                  <a:txBody>
                    <a:bodyPr/>
                    <a:lstStyle/>
                    <a:p>
                      <a:r>
                        <a:rPr lang="it-IT" dirty="0" smtClean="0"/>
                        <a:t>MAX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A(i)</a:t>
                      </a:r>
                    </a:p>
                    <a:p>
                      <a:r>
                        <a:rPr lang="it-IT" b="1" dirty="0" smtClean="0">
                          <a:solidFill>
                            <a:srgbClr val="000000"/>
                          </a:solidFill>
                        </a:rPr>
                        <a:t>N=3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26423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00"/>
                          </a:solidFill>
                        </a:rPr>
                        <a:t>62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00"/>
                          </a:solidFill>
                        </a:rPr>
                        <a:t>33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26423"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8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26423"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000000"/>
                          </a:solidFill>
                        </a:rPr>
                        <a:t>62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426423"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Parallelogramma 40"/>
          <p:cNvSpPr/>
          <p:nvPr/>
        </p:nvSpPr>
        <p:spPr>
          <a:xfrm>
            <a:off x="6293998" y="4149916"/>
            <a:ext cx="2156026" cy="765631"/>
          </a:xfrm>
          <a:prstGeom prst="parallelogram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</a:rPr>
              <a:t>Stampa MAX</a:t>
            </a:r>
            <a:endParaRPr lang="it-IT" dirty="0">
              <a:solidFill>
                <a:srgbClr val="000000"/>
              </a:solidFill>
            </a:endParaRPr>
          </a:p>
        </p:txBody>
      </p:sp>
      <p:cxnSp>
        <p:nvCxnSpPr>
          <p:cNvPr id="25" name="Connettore 2 24"/>
          <p:cNvCxnSpPr>
            <a:stCxn id="41" idx="4"/>
            <a:endCxn id="5" idx="0"/>
          </p:cNvCxnSpPr>
          <p:nvPr/>
        </p:nvCxnSpPr>
        <p:spPr>
          <a:xfrm rot="5400000">
            <a:off x="7191096" y="5096462"/>
            <a:ext cx="36183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-48594" y="338689"/>
            <a:ext cx="2866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</a:t>
            </a:r>
            <a:r>
              <a:rPr lang="it-IT" dirty="0" err="1" smtClean="0"/>
              <a:t>N</a:t>
            </a:r>
            <a:r>
              <a:rPr lang="it-IT" dirty="0" smtClean="0"/>
              <a:t> numeri trovare il MAX</a:t>
            </a:r>
            <a:endParaRPr lang="it-IT" dirty="0"/>
          </a:p>
        </p:txBody>
      </p:sp>
      <p:cxnSp>
        <p:nvCxnSpPr>
          <p:cNvPr id="24" name="Connettore 2 23"/>
          <p:cNvCxnSpPr>
            <a:endCxn id="7" idx="0"/>
          </p:cNvCxnSpPr>
          <p:nvPr/>
        </p:nvCxnSpPr>
        <p:spPr>
          <a:xfrm flipH="1">
            <a:off x="3348994" y="2950438"/>
            <a:ext cx="12710" cy="1809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768</Words>
  <Application>Microsoft Office PowerPoint</Application>
  <PresentationFormat>Presentazione su schermo (4:3)</PresentationFormat>
  <Paragraphs>415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1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PROBLEMA: DATI 5 NUMERI TROVA IL MAX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UniSalento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 Grazia Celentano</dc:creator>
  <cp:lastModifiedBy>Celentano Maria Grazia - (Personale Civile)</cp:lastModifiedBy>
  <cp:revision>19</cp:revision>
  <cp:lastPrinted>2018-04-11T09:09:36Z</cp:lastPrinted>
  <dcterms:created xsi:type="dcterms:W3CDTF">2018-04-13T12:06:25Z</dcterms:created>
  <dcterms:modified xsi:type="dcterms:W3CDTF">2018-04-16T13:53:28Z</dcterms:modified>
</cp:coreProperties>
</file>